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1068" r:id="rId3"/>
    <p:sldId id="1069" r:id="rId4"/>
    <p:sldId id="1070" r:id="rId5"/>
    <p:sldId id="1071" r:id="rId6"/>
    <p:sldId id="1060" r:id="rId7"/>
    <p:sldId id="1059" r:id="rId8"/>
    <p:sldId id="1072" r:id="rId9"/>
    <p:sldId id="1073" r:id="rId10"/>
    <p:sldId id="1074" r:id="rId11"/>
    <p:sldId id="1075" r:id="rId12"/>
    <p:sldId id="1081" r:id="rId13"/>
    <p:sldId id="1078" r:id="rId14"/>
    <p:sldId id="1080" r:id="rId15"/>
    <p:sldId id="1079" r:id="rId16"/>
    <p:sldId id="1077" r:id="rId17"/>
    <p:sldId id="1051" r:id="rId18"/>
  </p:sldIdLst>
  <p:sldSz cx="12192000" cy="6858000"/>
  <p:notesSz cx="6858000" cy="9525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03A7BB5B-DC5D-45F2-A6AF-BF1C58D797B8}">
          <p14:sldIdLst>
            <p14:sldId id="256"/>
            <p14:sldId id="1068"/>
            <p14:sldId id="1069"/>
            <p14:sldId id="1070"/>
            <p14:sldId id="1071"/>
            <p14:sldId id="1060"/>
            <p14:sldId id="1059"/>
            <p14:sldId id="1072"/>
            <p14:sldId id="1073"/>
            <p14:sldId id="1074"/>
            <p14:sldId id="1075"/>
            <p14:sldId id="1081"/>
            <p14:sldId id="1078"/>
            <p14:sldId id="1080"/>
            <p14:sldId id="1079"/>
            <p14:sldId id="1077"/>
            <p14:sldId id="105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>
        <p:scale>
          <a:sx n="79" d="100"/>
          <a:sy n="79" d="100"/>
        </p:scale>
        <p:origin x="1144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nl.linkedin.com/in/ericburger" TargetMode="External"/><Relationship Id="rId2" Type="http://schemas.openxmlformats.org/officeDocument/2006/relationships/hyperlink" Target="https://twitter.com/ericburger_nl" TargetMode="External"/><Relationship Id="rId1" Type="http://schemas.openxmlformats.org/officeDocument/2006/relationships/hyperlink" Target="https://ericburger.nl/office365/archiving-by-design-office-365-en-archiefvernietiging/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nl.linkedin.com/in/ericburger" TargetMode="External"/><Relationship Id="rId2" Type="http://schemas.openxmlformats.org/officeDocument/2006/relationships/hyperlink" Target="https://twitter.com/ericburger_nl" TargetMode="External"/><Relationship Id="rId1" Type="http://schemas.openxmlformats.org/officeDocument/2006/relationships/hyperlink" Target="https://ericburger.nl/office365/archiving-by-design-office-365-en-archiefvernietiging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763CD-84B2-4352-8E51-1B4FBC0A6185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8C468BB-0B7E-4C51-9F7C-01782B2EF90A}">
      <dgm:prSet custT="1"/>
      <dgm:spPr/>
      <dgm:t>
        <a:bodyPr/>
        <a:lstStyle/>
        <a:p>
          <a:pPr>
            <a:defRPr cap="all"/>
          </a:pPr>
          <a:r>
            <a:rPr lang="nl-NL" sz="1800" dirty="0">
              <a:hlinkClick xmlns:r="http://schemas.openxmlformats.org/officeDocument/2006/relationships" r:id="rId1"/>
            </a:rPr>
            <a:t>https://ericburger.nl/blog/</a:t>
          </a:r>
          <a:endParaRPr lang="en-US" sz="1800" dirty="0"/>
        </a:p>
      </dgm:t>
    </dgm:pt>
    <dgm:pt modelId="{E444DD47-D9D3-4D78-AB30-A1C8D2BDC3ED}" type="parTrans" cxnId="{03251500-740D-4CC6-8FD4-DBC62F8F59B5}">
      <dgm:prSet/>
      <dgm:spPr/>
      <dgm:t>
        <a:bodyPr/>
        <a:lstStyle/>
        <a:p>
          <a:endParaRPr lang="en-US" sz="1800"/>
        </a:p>
      </dgm:t>
    </dgm:pt>
    <dgm:pt modelId="{93080468-6361-4028-AF2E-4588778C637D}" type="sibTrans" cxnId="{03251500-740D-4CC6-8FD4-DBC62F8F59B5}">
      <dgm:prSet/>
      <dgm:spPr/>
      <dgm:t>
        <a:bodyPr/>
        <a:lstStyle/>
        <a:p>
          <a:endParaRPr lang="en-US" sz="1800"/>
        </a:p>
      </dgm:t>
    </dgm:pt>
    <dgm:pt modelId="{63459567-8465-4D2B-BA5C-B36BA260A93D}">
      <dgm:prSet custT="1"/>
      <dgm:spPr/>
      <dgm:t>
        <a:bodyPr/>
        <a:lstStyle/>
        <a:p>
          <a:pPr>
            <a:defRPr cap="all"/>
          </a:pPr>
          <a:r>
            <a:rPr lang="nl-NL" sz="1800" dirty="0">
              <a:hlinkClick xmlns:r="http://schemas.openxmlformats.org/officeDocument/2006/relationships" r:id="rId2"/>
            </a:rPr>
            <a:t>https://twitter.com/ericburger_nl</a:t>
          </a:r>
          <a:r>
            <a:rPr lang="nl-NL" sz="1800" dirty="0"/>
            <a:t> </a:t>
          </a:r>
          <a:endParaRPr lang="en-US" sz="1800" dirty="0"/>
        </a:p>
      </dgm:t>
    </dgm:pt>
    <dgm:pt modelId="{BDFDD97E-2D00-4800-956C-7E7E30ACDEC1}" type="parTrans" cxnId="{49D7206D-CE31-4217-892A-70322CF7E275}">
      <dgm:prSet/>
      <dgm:spPr/>
      <dgm:t>
        <a:bodyPr/>
        <a:lstStyle/>
        <a:p>
          <a:endParaRPr lang="nl-NL" sz="1800"/>
        </a:p>
      </dgm:t>
    </dgm:pt>
    <dgm:pt modelId="{8B2A6E6E-5F35-4E73-92ED-77753995004F}" type="sibTrans" cxnId="{49D7206D-CE31-4217-892A-70322CF7E275}">
      <dgm:prSet/>
      <dgm:spPr/>
      <dgm:t>
        <a:bodyPr/>
        <a:lstStyle/>
        <a:p>
          <a:endParaRPr lang="nl-NL" sz="1800"/>
        </a:p>
      </dgm:t>
    </dgm:pt>
    <dgm:pt modelId="{53E6872A-1605-40C6-B133-33AC875A65CB}">
      <dgm:prSet custT="1"/>
      <dgm:spPr/>
      <dgm:t>
        <a:bodyPr/>
        <a:lstStyle/>
        <a:p>
          <a:pPr>
            <a:defRPr cap="all"/>
          </a:pPr>
          <a:r>
            <a:rPr lang="nl-NL" sz="1800" dirty="0">
              <a:hlinkClick xmlns:r="http://schemas.openxmlformats.org/officeDocument/2006/relationships" r:id="rId3"/>
            </a:rPr>
            <a:t>https://nl.linkedin.com/in/ericburger</a:t>
          </a:r>
          <a:r>
            <a:rPr lang="en-NL" sz="1800" dirty="0"/>
            <a:t>  </a:t>
          </a:r>
          <a:endParaRPr lang="en-US" sz="1800" dirty="0"/>
        </a:p>
      </dgm:t>
    </dgm:pt>
    <dgm:pt modelId="{6B16BDB7-77D4-481A-A518-6B91DA564686}" type="parTrans" cxnId="{09C4C124-CC93-4253-87A8-C99EAA81439C}">
      <dgm:prSet/>
      <dgm:spPr/>
      <dgm:t>
        <a:bodyPr/>
        <a:lstStyle/>
        <a:p>
          <a:endParaRPr lang="nl-NL" sz="1800"/>
        </a:p>
      </dgm:t>
    </dgm:pt>
    <dgm:pt modelId="{7F137105-3418-46A4-8852-42551EFFD2AB}" type="sibTrans" cxnId="{09C4C124-CC93-4253-87A8-C99EAA81439C}">
      <dgm:prSet/>
      <dgm:spPr/>
      <dgm:t>
        <a:bodyPr/>
        <a:lstStyle/>
        <a:p>
          <a:endParaRPr lang="nl-NL" sz="1800"/>
        </a:p>
      </dgm:t>
    </dgm:pt>
    <dgm:pt modelId="{F512FB5D-8F94-4DE4-8961-FD5F6E3F1F3A}" type="pres">
      <dgm:prSet presAssocID="{3DD763CD-84B2-4352-8E51-1B4FBC0A6185}" presName="vert0" presStyleCnt="0">
        <dgm:presLayoutVars>
          <dgm:dir/>
          <dgm:animOne val="branch"/>
          <dgm:animLvl val="lvl"/>
        </dgm:presLayoutVars>
      </dgm:prSet>
      <dgm:spPr/>
    </dgm:pt>
    <dgm:pt modelId="{7BE27AB8-F1C8-409A-A84F-08662BD19E7C}" type="pres">
      <dgm:prSet presAssocID="{C8C468BB-0B7E-4C51-9F7C-01782B2EF90A}" presName="thickLine" presStyleLbl="alignNode1" presStyleIdx="0" presStyleCnt="3"/>
      <dgm:spPr/>
    </dgm:pt>
    <dgm:pt modelId="{687A0BD0-1E75-474C-AA3C-52C08B3A086E}" type="pres">
      <dgm:prSet presAssocID="{C8C468BB-0B7E-4C51-9F7C-01782B2EF90A}" presName="horz1" presStyleCnt="0"/>
      <dgm:spPr/>
    </dgm:pt>
    <dgm:pt modelId="{2B18D129-B8B5-4B37-8FE8-DE5ED553CAE6}" type="pres">
      <dgm:prSet presAssocID="{C8C468BB-0B7E-4C51-9F7C-01782B2EF90A}" presName="tx1" presStyleLbl="revTx" presStyleIdx="0" presStyleCnt="3"/>
      <dgm:spPr/>
    </dgm:pt>
    <dgm:pt modelId="{44EB516E-DF9A-4F1F-8891-2E8CA5C3E2E7}" type="pres">
      <dgm:prSet presAssocID="{C8C468BB-0B7E-4C51-9F7C-01782B2EF90A}" presName="vert1" presStyleCnt="0"/>
      <dgm:spPr/>
    </dgm:pt>
    <dgm:pt modelId="{97B4E9BD-7F32-46F1-B9EC-4E3147B45EEA}" type="pres">
      <dgm:prSet presAssocID="{63459567-8465-4D2B-BA5C-B36BA260A93D}" presName="thickLine" presStyleLbl="alignNode1" presStyleIdx="1" presStyleCnt="3"/>
      <dgm:spPr/>
    </dgm:pt>
    <dgm:pt modelId="{26C05AF7-268A-465B-B3F2-F555E714C1B9}" type="pres">
      <dgm:prSet presAssocID="{63459567-8465-4D2B-BA5C-B36BA260A93D}" presName="horz1" presStyleCnt="0"/>
      <dgm:spPr/>
    </dgm:pt>
    <dgm:pt modelId="{482E36FC-5383-47B1-8F4B-542954A20933}" type="pres">
      <dgm:prSet presAssocID="{63459567-8465-4D2B-BA5C-B36BA260A93D}" presName="tx1" presStyleLbl="revTx" presStyleIdx="1" presStyleCnt="3"/>
      <dgm:spPr/>
    </dgm:pt>
    <dgm:pt modelId="{357FE011-9D46-46A7-BF60-6085B43B2FB8}" type="pres">
      <dgm:prSet presAssocID="{63459567-8465-4D2B-BA5C-B36BA260A93D}" presName="vert1" presStyleCnt="0"/>
      <dgm:spPr/>
    </dgm:pt>
    <dgm:pt modelId="{B289D416-3257-45CA-9AED-AF8B18C80DE6}" type="pres">
      <dgm:prSet presAssocID="{53E6872A-1605-40C6-B133-33AC875A65CB}" presName="thickLine" presStyleLbl="alignNode1" presStyleIdx="2" presStyleCnt="3"/>
      <dgm:spPr/>
    </dgm:pt>
    <dgm:pt modelId="{4B0AAFEA-6F0D-4D6F-BDA1-F81918662DA4}" type="pres">
      <dgm:prSet presAssocID="{53E6872A-1605-40C6-B133-33AC875A65CB}" presName="horz1" presStyleCnt="0"/>
      <dgm:spPr/>
    </dgm:pt>
    <dgm:pt modelId="{89ACC292-97A4-442D-9C4E-2F109988C328}" type="pres">
      <dgm:prSet presAssocID="{53E6872A-1605-40C6-B133-33AC875A65CB}" presName="tx1" presStyleLbl="revTx" presStyleIdx="2" presStyleCnt="3"/>
      <dgm:spPr/>
    </dgm:pt>
    <dgm:pt modelId="{6C731320-A3B8-46F3-9792-0A0E5A3A9D4A}" type="pres">
      <dgm:prSet presAssocID="{53E6872A-1605-40C6-B133-33AC875A65CB}" presName="vert1" presStyleCnt="0"/>
      <dgm:spPr/>
    </dgm:pt>
  </dgm:ptLst>
  <dgm:cxnLst>
    <dgm:cxn modelId="{03251500-740D-4CC6-8FD4-DBC62F8F59B5}" srcId="{3DD763CD-84B2-4352-8E51-1B4FBC0A6185}" destId="{C8C468BB-0B7E-4C51-9F7C-01782B2EF90A}" srcOrd="0" destOrd="0" parTransId="{E444DD47-D9D3-4D78-AB30-A1C8D2BDC3ED}" sibTransId="{93080468-6361-4028-AF2E-4588778C637D}"/>
    <dgm:cxn modelId="{6B89620F-9B5B-4698-916C-E97C5E6A14A2}" type="presOf" srcId="{C8C468BB-0B7E-4C51-9F7C-01782B2EF90A}" destId="{2B18D129-B8B5-4B37-8FE8-DE5ED553CAE6}" srcOrd="0" destOrd="0" presId="urn:microsoft.com/office/officeart/2008/layout/LinedList"/>
    <dgm:cxn modelId="{2DA29316-9A82-4DAF-88CC-D4543125734C}" type="presOf" srcId="{53E6872A-1605-40C6-B133-33AC875A65CB}" destId="{89ACC292-97A4-442D-9C4E-2F109988C328}" srcOrd="0" destOrd="0" presId="urn:microsoft.com/office/officeart/2008/layout/LinedList"/>
    <dgm:cxn modelId="{09C4C124-CC93-4253-87A8-C99EAA81439C}" srcId="{3DD763CD-84B2-4352-8E51-1B4FBC0A6185}" destId="{53E6872A-1605-40C6-B133-33AC875A65CB}" srcOrd="2" destOrd="0" parTransId="{6B16BDB7-77D4-481A-A518-6B91DA564686}" sibTransId="{7F137105-3418-46A4-8852-42551EFFD2AB}"/>
    <dgm:cxn modelId="{49D7206D-CE31-4217-892A-70322CF7E275}" srcId="{3DD763CD-84B2-4352-8E51-1B4FBC0A6185}" destId="{63459567-8465-4D2B-BA5C-B36BA260A93D}" srcOrd="1" destOrd="0" parTransId="{BDFDD97E-2D00-4800-956C-7E7E30ACDEC1}" sibTransId="{8B2A6E6E-5F35-4E73-92ED-77753995004F}"/>
    <dgm:cxn modelId="{4FC4C283-015C-4A35-9302-1CA9ADA2C37B}" type="presOf" srcId="{3DD763CD-84B2-4352-8E51-1B4FBC0A6185}" destId="{F512FB5D-8F94-4DE4-8961-FD5F6E3F1F3A}" srcOrd="0" destOrd="0" presId="urn:microsoft.com/office/officeart/2008/layout/LinedList"/>
    <dgm:cxn modelId="{EA293F8D-F8BA-4663-A050-9A47510EF42A}" type="presOf" srcId="{63459567-8465-4D2B-BA5C-B36BA260A93D}" destId="{482E36FC-5383-47B1-8F4B-542954A20933}" srcOrd="0" destOrd="0" presId="urn:microsoft.com/office/officeart/2008/layout/LinedList"/>
    <dgm:cxn modelId="{FA2FC9C9-81B1-45D8-800B-285EC165CDA9}" type="presParOf" srcId="{F512FB5D-8F94-4DE4-8961-FD5F6E3F1F3A}" destId="{7BE27AB8-F1C8-409A-A84F-08662BD19E7C}" srcOrd="0" destOrd="0" presId="urn:microsoft.com/office/officeart/2008/layout/LinedList"/>
    <dgm:cxn modelId="{D6CAF0A4-1D16-455C-A60B-C80A76A928C6}" type="presParOf" srcId="{F512FB5D-8F94-4DE4-8961-FD5F6E3F1F3A}" destId="{687A0BD0-1E75-474C-AA3C-52C08B3A086E}" srcOrd="1" destOrd="0" presId="urn:microsoft.com/office/officeart/2008/layout/LinedList"/>
    <dgm:cxn modelId="{2293CC5B-CF91-482A-AD5F-29915EDD84DD}" type="presParOf" srcId="{687A0BD0-1E75-474C-AA3C-52C08B3A086E}" destId="{2B18D129-B8B5-4B37-8FE8-DE5ED553CAE6}" srcOrd="0" destOrd="0" presId="urn:microsoft.com/office/officeart/2008/layout/LinedList"/>
    <dgm:cxn modelId="{CFEA95CA-2B41-4DFA-9760-06292DFDD503}" type="presParOf" srcId="{687A0BD0-1E75-474C-AA3C-52C08B3A086E}" destId="{44EB516E-DF9A-4F1F-8891-2E8CA5C3E2E7}" srcOrd="1" destOrd="0" presId="urn:microsoft.com/office/officeart/2008/layout/LinedList"/>
    <dgm:cxn modelId="{F778A3C9-FCD3-41F7-85CB-7AF7B15957A8}" type="presParOf" srcId="{F512FB5D-8F94-4DE4-8961-FD5F6E3F1F3A}" destId="{97B4E9BD-7F32-46F1-B9EC-4E3147B45EEA}" srcOrd="2" destOrd="0" presId="urn:microsoft.com/office/officeart/2008/layout/LinedList"/>
    <dgm:cxn modelId="{244E5E23-B2F7-49B2-85B2-EFAB6A4FA2C7}" type="presParOf" srcId="{F512FB5D-8F94-4DE4-8961-FD5F6E3F1F3A}" destId="{26C05AF7-268A-465B-B3F2-F555E714C1B9}" srcOrd="3" destOrd="0" presId="urn:microsoft.com/office/officeart/2008/layout/LinedList"/>
    <dgm:cxn modelId="{7D88A0C7-CADB-46DC-B202-73418F78A7C8}" type="presParOf" srcId="{26C05AF7-268A-465B-B3F2-F555E714C1B9}" destId="{482E36FC-5383-47B1-8F4B-542954A20933}" srcOrd="0" destOrd="0" presId="urn:microsoft.com/office/officeart/2008/layout/LinedList"/>
    <dgm:cxn modelId="{ED656E6E-AD9C-4D74-9A98-02DBA2652732}" type="presParOf" srcId="{26C05AF7-268A-465B-B3F2-F555E714C1B9}" destId="{357FE011-9D46-46A7-BF60-6085B43B2FB8}" srcOrd="1" destOrd="0" presId="urn:microsoft.com/office/officeart/2008/layout/LinedList"/>
    <dgm:cxn modelId="{7E47C129-1AA1-4198-86F5-7D473BA026DA}" type="presParOf" srcId="{F512FB5D-8F94-4DE4-8961-FD5F6E3F1F3A}" destId="{B289D416-3257-45CA-9AED-AF8B18C80DE6}" srcOrd="4" destOrd="0" presId="urn:microsoft.com/office/officeart/2008/layout/LinedList"/>
    <dgm:cxn modelId="{937AFA5A-B4C4-458C-948D-BE83274612FE}" type="presParOf" srcId="{F512FB5D-8F94-4DE4-8961-FD5F6E3F1F3A}" destId="{4B0AAFEA-6F0D-4D6F-BDA1-F81918662DA4}" srcOrd="5" destOrd="0" presId="urn:microsoft.com/office/officeart/2008/layout/LinedList"/>
    <dgm:cxn modelId="{B4A6AB11-0CEC-4F08-9B88-62E5A065B9D1}" type="presParOf" srcId="{4B0AAFEA-6F0D-4D6F-BDA1-F81918662DA4}" destId="{89ACC292-97A4-442D-9C4E-2F109988C328}" srcOrd="0" destOrd="0" presId="urn:microsoft.com/office/officeart/2008/layout/LinedList"/>
    <dgm:cxn modelId="{BA2161C9-6F9E-4848-9B68-BCB0F388B56C}" type="presParOf" srcId="{4B0AAFEA-6F0D-4D6F-BDA1-F81918662DA4}" destId="{6C731320-A3B8-46F3-9792-0A0E5A3A9D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27AB8-F1C8-409A-A84F-08662BD19E7C}">
      <dsp:nvSpPr>
        <dsp:cNvPr id="0" name=""/>
        <dsp:cNvSpPr/>
      </dsp:nvSpPr>
      <dsp:spPr>
        <a:xfrm>
          <a:off x="0" y="1687"/>
          <a:ext cx="509645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18D129-B8B5-4B37-8FE8-DE5ED553CAE6}">
      <dsp:nvSpPr>
        <dsp:cNvPr id="0" name=""/>
        <dsp:cNvSpPr/>
      </dsp:nvSpPr>
      <dsp:spPr>
        <a:xfrm>
          <a:off x="0" y="1687"/>
          <a:ext cx="5096452" cy="1151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 dirty="0">
              <a:hlinkClick xmlns:r="http://schemas.openxmlformats.org/officeDocument/2006/relationships" r:id="rId1"/>
            </a:rPr>
            <a:t>https://ericburger.nl/blog/</a:t>
          </a:r>
          <a:endParaRPr lang="en-US" sz="1800" kern="1200" dirty="0"/>
        </a:p>
      </dsp:txBody>
      <dsp:txXfrm>
        <a:off x="0" y="1687"/>
        <a:ext cx="5096452" cy="1151042"/>
      </dsp:txXfrm>
    </dsp:sp>
    <dsp:sp modelId="{97B4E9BD-7F32-46F1-B9EC-4E3147B45EEA}">
      <dsp:nvSpPr>
        <dsp:cNvPr id="0" name=""/>
        <dsp:cNvSpPr/>
      </dsp:nvSpPr>
      <dsp:spPr>
        <a:xfrm>
          <a:off x="0" y="1152730"/>
          <a:ext cx="509645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2E36FC-5383-47B1-8F4B-542954A20933}">
      <dsp:nvSpPr>
        <dsp:cNvPr id="0" name=""/>
        <dsp:cNvSpPr/>
      </dsp:nvSpPr>
      <dsp:spPr>
        <a:xfrm>
          <a:off x="0" y="1152730"/>
          <a:ext cx="5096452" cy="1151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 dirty="0">
              <a:hlinkClick xmlns:r="http://schemas.openxmlformats.org/officeDocument/2006/relationships" r:id="rId2"/>
            </a:rPr>
            <a:t>https://twitter.com/ericburger_nl</a:t>
          </a:r>
          <a:r>
            <a:rPr lang="nl-NL" sz="1800" kern="1200" dirty="0"/>
            <a:t> </a:t>
          </a:r>
          <a:endParaRPr lang="en-US" sz="1800" kern="1200" dirty="0"/>
        </a:p>
      </dsp:txBody>
      <dsp:txXfrm>
        <a:off x="0" y="1152730"/>
        <a:ext cx="5096452" cy="1151042"/>
      </dsp:txXfrm>
    </dsp:sp>
    <dsp:sp modelId="{B289D416-3257-45CA-9AED-AF8B18C80DE6}">
      <dsp:nvSpPr>
        <dsp:cNvPr id="0" name=""/>
        <dsp:cNvSpPr/>
      </dsp:nvSpPr>
      <dsp:spPr>
        <a:xfrm>
          <a:off x="0" y="2303772"/>
          <a:ext cx="5096452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ACC292-97A4-442D-9C4E-2F109988C328}">
      <dsp:nvSpPr>
        <dsp:cNvPr id="0" name=""/>
        <dsp:cNvSpPr/>
      </dsp:nvSpPr>
      <dsp:spPr>
        <a:xfrm>
          <a:off x="0" y="2303772"/>
          <a:ext cx="5096452" cy="11510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800" kern="1200" dirty="0">
              <a:hlinkClick xmlns:r="http://schemas.openxmlformats.org/officeDocument/2006/relationships" r:id="rId3"/>
            </a:rPr>
            <a:t>https://nl.linkedin.com/in/ericburger</a:t>
          </a:r>
          <a:r>
            <a:rPr lang="en-NL" sz="1800" kern="1200" dirty="0"/>
            <a:t>  </a:t>
          </a:r>
          <a:endParaRPr lang="en-US" sz="1800" kern="1200" dirty="0"/>
        </a:p>
      </dsp:txBody>
      <dsp:txXfrm>
        <a:off x="0" y="2303772"/>
        <a:ext cx="5096452" cy="1151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7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62949-3B59-4854-A9E3-91085E63120F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1190625"/>
            <a:ext cx="5715000" cy="3214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584700"/>
            <a:ext cx="5486400" cy="37496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047163"/>
            <a:ext cx="2971800" cy="477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9047163"/>
            <a:ext cx="2971800" cy="477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978DF-F8A2-4169-8DD9-B718562141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862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89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159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760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91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69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126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793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0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32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839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13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57078-A20E-4967-8EFA-575282F5F8DE}" type="datetimeFigureOut">
              <a:rPr lang="nl-NL" smtClean="0"/>
              <a:t>07-04-2022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60CC1-165E-45D5-8915-416FB597145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655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ricburger.nl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microsoft.com/nl-nl/microsoft-365/roadmap?filters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icburger.nl/blog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88F1B4-BF94-46D2-875E-97828D23E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4965" y="1783959"/>
            <a:ext cx="5688435" cy="2889114"/>
          </a:xfrm>
        </p:spPr>
        <p:txBody>
          <a:bodyPr anchor="b">
            <a:normAutofit/>
          </a:bodyPr>
          <a:lstStyle/>
          <a:p>
            <a:pPr algn="l"/>
            <a:r>
              <a:rPr lang="en-NL" sz="3200" dirty="0">
                <a:solidFill>
                  <a:srgbClr val="FF6600"/>
                </a:solidFill>
              </a:rPr>
              <a:t>Od </a:t>
            </a:r>
            <a:r>
              <a:rPr lang="en-NL" sz="3200" dirty="0" err="1">
                <a:solidFill>
                  <a:srgbClr val="FF6600"/>
                </a:solidFill>
              </a:rPr>
              <a:t>kennissessie</a:t>
            </a:r>
            <a:r>
              <a:rPr lang="en-NL" sz="3200" dirty="0">
                <a:solidFill>
                  <a:srgbClr val="FF6600"/>
                </a:solidFill>
              </a:rPr>
              <a:t> </a:t>
            </a:r>
            <a:br>
              <a:rPr lang="en-NL" sz="3200" dirty="0">
                <a:solidFill>
                  <a:srgbClr val="FF6600"/>
                </a:solidFill>
              </a:rPr>
            </a:br>
            <a:r>
              <a:rPr lang="en-NL" sz="4400" b="1" dirty="0">
                <a:solidFill>
                  <a:srgbClr val="FF6600"/>
                </a:solidFill>
              </a:rPr>
              <a:t>Microsoft 365</a:t>
            </a:r>
            <a:br>
              <a:rPr lang="en-NL" sz="4400" b="1" dirty="0">
                <a:solidFill>
                  <a:srgbClr val="FF6600"/>
                </a:solidFill>
              </a:rPr>
            </a:br>
            <a:r>
              <a:rPr lang="en-NL" sz="4400" b="1" dirty="0">
                <a:solidFill>
                  <a:srgbClr val="FF6600"/>
                </a:solidFill>
              </a:rPr>
              <a:t>Recordsmanagement </a:t>
            </a:r>
            <a:r>
              <a:rPr lang="en-NL" sz="4400" b="1" dirty="0" err="1">
                <a:solidFill>
                  <a:srgbClr val="FF6600"/>
                </a:solidFill>
              </a:rPr>
              <a:t>en</a:t>
            </a:r>
            <a:r>
              <a:rPr lang="en-NL" sz="4400" b="1" dirty="0">
                <a:solidFill>
                  <a:srgbClr val="FF6600"/>
                </a:solidFill>
              </a:rPr>
              <a:t> compliance</a:t>
            </a:r>
            <a:endParaRPr lang="nl-NL" sz="3800" b="1" dirty="0">
              <a:solidFill>
                <a:srgbClr val="FF6600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0D5BDE-7355-4466-92D5-22CF3F63AD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4966" y="4750893"/>
            <a:ext cx="5116912" cy="1147863"/>
          </a:xfrm>
        </p:spPr>
        <p:txBody>
          <a:bodyPr anchor="t">
            <a:normAutofit fontScale="92500" lnSpcReduction="10000"/>
          </a:bodyPr>
          <a:lstStyle/>
          <a:p>
            <a:pPr algn="l"/>
            <a:r>
              <a:rPr lang="nl-NL" sz="2600" dirty="0">
                <a:solidFill>
                  <a:schemeClr val="bg1"/>
                </a:solidFill>
              </a:rPr>
              <a:t>Eric Burger</a:t>
            </a:r>
          </a:p>
          <a:p>
            <a:pPr algn="l"/>
            <a:r>
              <a:rPr lang="nl-NL" sz="1100" dirty="0">
                <a:solidFill>
                  <a:schemeClr val="bg1"/>
                </a:solidFill>
              </a:rPr>
              <a:t>eric burger document management</a:t>
            </a:r>
          </a:p>
          <a:p>
            <a:pPr algn="l"/>
            <a:r>
              <a:rPr lang="nl-NL" sz="1100" dirty="0">
                <a:solidFill>
                  <a:schemeClr val="bg1"/>
                </a:solidFill>
                <a:hlinkClick r:id="rId2"/>
              </a:rPr>
              <a:t>www.ericburger.n</a:t>
            </a:r>
            <a:r>
              <a:rPr lang="en-NL" sz="1100" dirty="0">
                <a:solidFill>
                  <a:schemeClr val="bg1"/>
                </a:solidFill>
                <a:hlinkClick r:id="rId2"/>
              </a:rPr>
              <a:t>l</a:t>
            </a:r>
            <a:r>
              <a:rPr lang="en-NL" sz="1100" dirty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NL" sz="1100" dirty="0">
                <a:solidFill>
                  <a:schemeClr val="bg1"/>
                </a:solidFill>
              </a:rPr>
              <a:t>12 </a:t>
            </a:r>
            <a:r>
              <a:rPr lang="nl-NL" sz="1100" dirty="0">
                <a:solidFill>
                  <a:schemeClr val="bg1"/>
                </a:solidFill>
              </a:rPr>
              <a:t>A</a:t>
            </a:r>
            <a:r>
              <a:rPr lang="en-NL" sz="1100" dirty="0" err="1">
                <a:solidFill>
                  <a:schemeClr val="bg1"/>
                </a:solidFill>
              </a:rPr>
              <a:t>pril</a:t>
            </a:r>
            <a:r>
              <a:rPr lang="en-NL" sz="1100" dirty="0">
                <a:solidFill>
                  <a:schemeClr val="bg1"/>
                </a:solidFill>
              </a:rPr>
              <a:t> 2022</a:t>
            </a:r>
            <a:endParaRPr lang="nl-NL" sz="1100" dirty="0">
              <a:solidFill>
                <a:schemeClr val="bg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5FFA808-E375-412E-B3F9-D6BF3712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48" y="489204"/>
            <a:ext cx="2199310" cy="451142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137064-8106-464A-A9F6-258342B32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muur, binnen, wit, oud&#10;&#10;Automatisch gegenereerde beschrijving">
            <a:extLst>
              <a:ext uri="{FF2B5EF4-FFF2-40B4-BE49-F238E27FC236}">
                <a16:creationId xmlns:a16="http://schemas.microsoft.com/office/drawing/2014/main" id="{C8BAC80F-A045-42E3-A070-C9C65F8F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2" r="9091" b="237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BEFAA7-5F8D-4AB9-8A28-7BF2E242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NL" sz="4000"/>
              <a:t>MS 365: opties voor archivering 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489B97-C996-44A6-B0BF-C294F41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L" sz="1500" b="1" dirty="0" err="1"/>
              <a:t>Bewaarbeleid</a:t>
            </a:r>
            <a:r>
              <a:rPr lang="en-NL" sz="1500" b="1" dirty="0"/>
              <a:t> (retention policies)</a:t>
            </a:r>
          </a:p>
          <a:p>
            <a:r>
              <a:rPr lang="nl-NL" sz="1500" dirty="0"/>
              <a:t>V</a:t>
            </a:r>
            <a:r>
              <a:rPr lang="en-NL" sz="1500" dirty="0" err="1"/>
              <a:t>oor</a:t>
            </a:r>
            <a:r>
              <a:rPr lang="en-NL" sz="1500" dirty="0"/>
              <a:t> SharePoint, OneDrive, Exchange, Teams, Yammer</a:t>
            </a:r>
          </a:p>
          <a:p>
            <a:r>
              <a:rPr lang="en-NL" sz="1500" dirty="0" err="1"/>
              <a:t>En</a:t>
            </a:r>
            <a:r>
              <a:rPr lang="en-NL" sz="1500" dirty="0"/>
              <a:t>: </a:t>
            </a:r>
            <a:r>
              <a:rPr lang="en-NL" sz="1500" b="1" i="1" dirty="0" err="1"/>
              <a:t>enige</a:t>
            </a:r>
            <a:r>
              <a:rPr lang="en-NL" sz="1500" dirty="0"/>
              <a:t> </a:t>
            </a:r>
            <a:r>
              <a:rPr lang="en-NL" sz="1500" dirty="0" err="1"/>
              <a:t>optie</a:t>
            </a:r>
            <a:r>
              <a:rPr lang="en-NL" sz="1500" dirty="0"/>
              <a:t> </a:t>
            </a:r>
            <a:r>
              <a:rPr lang="en-NL" sz="1500" dirty="0" err="1"/>
              <a:t>voor</a:t>
            </a:r>
            <a:r>
              <a:rPr lang="en-NL" sz="1500" dirty="0"/>
              <a:t> Teams chat/</a:t>
            </a:r>
            <a:r>
              <a:rPr lang="en-NL" sz="1500" dirty="0" err="1"/>
              <a:t>kanaal</a:t>
            </a:r>
            <a:r>
              <a:rPr lang="en-NL" sz="1500" dirty="0"/>
              <a:t> postings</a:t>
            </a:r>
          </a:p>
          <a:p>
            <a:r>
              <a:rPr lang="nl-NL" sz="1500" dirty="0"/>
              <a:t>A</a:t>
            </a:r>
            <a:r>
              <a:rPr lang="en-NL" sz="1500" dirty="0" err="1"/>
              <a:t>lleen</a:t>
            </a:r>
            <a:r>
              <a:rPr lang="en-NL" sz="1500" dirty="0"/>
              <a:t> hele containers (site, mailbox, etc.), </a:t>
            </a:r>
            <a:r>
              <a:rPr lang="en-NL" sz="1500" dirty="0" err="1"/>
              <a:t>geen</a:t>
            </a:r>
            <a:r>
              <a:rPr lang="en-NL" sz="1500" dirty="0"/>
              <a:t> </a:t>
            </a:r>
            <a:r>
              <a:rPr lang="en-NL" sz="1500" dirty="0" err="1"/>
              <a:t>individuele</a:t>
            </a:r>
            <a:r>
              <a:rPr lang="en-NL" sz="1500" dirty="0"/>
              <a:t> items</a:t>
            </a:r>
          </a:p>
          <a:p>
            <a:r>
              <a:rPr lang="nl-NL" sz="1500" b="1" i="1" dirty="0"/>
              <a:t>G</a:t>
            </a:r>
            <a:r>
              <a:rPr lang="en-NL" sz="1500" b="1" i="1" dirty="0" err="1"/>
              <a:t>een</a:t>
            </a:r>
            <a:r>
              <a:rPr lang="en-NL" sz="1500" b="1" i="1" dirty="0"/>
              <a:t> </a:t>
            </a:r>
            <a:r>
              <a:rPr lang="en-NL" sz="1500" dirty="0" err="1"/>
              <a:t>vernietigingslijst</a:t>
            </a:r>
            <a:r>
              <a:rPr lang="en-NL" sz="1500" dirty="0"/>
              <a:t>/</a:t>
            </a:r>
            <a:r>
              <a:rPr lang="en-NL" sz="1500" dirty="0" err="1"/>
              <a:t>verklaring</a:t>
            </a:r>
            <a:r>
              <a:rPr lang="en-NL" sz="1500" dirty="0"/>
              <a:t> </a:t>
            </a:r>
            <a:r>
              <a:rPr lang="en-NL" sz="1500" dirty="0" err="1"/>
              <a:t>vernietiging</a:t>
            </a:r>
            <a:endParaRPr lang="en-NL" sz="1500" dirty="0"/>
          </a:p>
          <a:p>
            <a:endParaRPr lang="en-NL" sz="1500" dirty="0"/>
          </a:p>
          <a:p>
            <a:pPr marL="0" indent="0">
              <a:buNone/>
            </a:pPr>
            <a:r>
              <a:rPr lang="en-NL" sz="1500" b="1" dirty="0" err="1"/>
              <a:t>Retentie</a:t>
            </a:r>
            <a:r>
              <a:rPr lang="en-NL" sz="1500" b="1" dirty="0"/>
              <a:t> labels (retention labels)</a:t>
            </a:r>
          </a:p>
          <a:p>
            <a:r>
              <a:rPr lang="en-NL" sz="1500" dirty="0"/>
              <a:t>SharePoint, OneDrive, Exchange</a:t>
            </a:r>
          </a:p>
          <a:p>
            <a:r>
              <a:rPr lang="nl-NL" sz="1500" dirty="0"/>
              <a:t>O</a:t>
            </a:r>
            <a:r>
              <a:rPr lang="en-NL" sz="1500" dirty="0"/>
              <a:t>ok </a:t>
            </a:r>
            <a:r>
              <a:rPr lang="en-NL" sz="1500" dirty="0" err="1"/>
              <a:t>voor</a:t>
            </a:r>
            <a:r>
              <a:rPr lang="en-NL" sz="1500" dirty="0"/>
              <a:t> </a:t>
            </a:r>
            <a:r>
              <a:rPr lang="en-NL" sz="1500" dirty="0" err="1"/>
              <a:t>mappen</a:t>
            </a:r>
            <a:r>
              <a:rPr lang="en-NL" sz="1500" dirty="0"/>
              <a:t>, </a:t>
            </a:r>
            <a:r>
              <a:rPr lang="en-NL" sz="1500" dirty="0" err="1"/>
              <a:t>documentsets</a:t>
            </a:r>
            <a:r>
              <a:rPr lang="en-NL" sz="1500" dirty="0"/>
              <a:t> </a:t>
            </a:r>
            <a:r>
              <a:rPr lang="en-NL" sz="1500" dirty="0" err="1"/>
              <a:t>en</a:t>
            </a:r>
            <a:r>
              <a:rPr lang="en-NL" sz="1500" dirty="0"/>
              <a:t> items</a:t>
            </a:r>
          </a:p>
          <a:p>
            <a:r>
              <a:rPr lang="nl-NL" sz="1500" dirty="0"/>
              <a:t>V</a:t>
            </a:r>
            <a:r>
              <a:rPr lang="en-NL" sz="1500" dirty="0" err="1"/>
              <a:t>ernietigingslijst</a:t>
            </a:r>
            <a:r>
              <a:rPr lang="en-NL" sz="1500" dirty="0"/>
              <a:t>/</a:t>
            </a:r>
            <a:r>
              <a:rPr lang="en-NL" sz="1500" dirty="0" err="1"/>
              <a:t>verklaring</a:t>
            </a:r>
            <a:r>
              <a:rPr lang="en-NL" sz="1500" dirty="0"/>
              <a:t> </a:t>
            </a:r>
            <a:r>
              <a:rPr lang="en-NL" sz="1500" dirty="0" err="1"/>
              <a:t>vernietiging</a:t>
            </a:r>
            <a:r>
              <a:rPr lang="en-NL" sz="1500" dirty="0"/>
              <a:t> (</a:t>
            </a:r>
            <a:r>
              <a:rPr lang="en-NL" sz="1500" dirty="0" err="1"/>
              <a:t>licenties</a:t>
            </a:r>
            <a:r>
              <a:rPr lang="en-NL" sz="1500" dirty="0"/>
              <a:t>!)</a:t>
            </a:r>
          </a:p>
          <a:p>
            <a:endParaRPr lang="en-NL" sz="1500" dirty="0"/>
          </a:p>
          <a:p>
            <a:pPr marL="0" indent="0">
              <a:buNone/>
            </a:pPr>
            <a:r>
              <a:rPr lang="en-NL" sz="1500" i="1" dirty="0"/>
              <a:t>“</a:t>
            </a:r>
            <a:r>
              <a:rPr lang="en-NL" sz="1500" i="1" dirty="0" err="1"/>
              <a:t>kan</a:t>
            </a:r>
            <a:r>
              <a:rPr lang="en-NL" sz="1500" i="1" dirty="0"/>
              <a:t> chat </a:t>
            </a:r>
            <a:r>
              <a:rPr lang="en-NL" sz="1500" i="1" dirty="0" err="1"/>
              <a:t>ook</a:t>
            </a:r>
            <a:r>
              <a:rPr lang="en-NL" sz="1500" i="1" dirty="0"/>
              <a:t> </a:t>
            </a:r>
            <a:r>
              <a:rPr lang="en-NL" sz="1500" i="1" dirty="0" err="1"/>
              <a:t>zaakgericht</a:t>
            </a:r>
            <a:r>
              <a:rPr lang="en-NL" sz="1500" i="1" dirty="0"/>
              <a:t> </a:t>
            </a:r>
            <a:r>
              <a:rPr lang="en-NL" sz="1500" i="1" dirty="0" err="1"/>
              <a:t>gearchiveerd</a:t>
            </a:r>
            <a:r>
              <a:rPr lang="en-NL" sz="1500" i="1" dirty="0"/>
              <a:t>?” Nee. </a:t>
            </a:r>
          </a:p>
          <a:p>
            <a:pPr marL="0" indent="0">
              <a:buNone/>
            </a:pPr>
            <a:endParaRPr lang="nl-NL" sz="15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548701-863E-954C-A8E2-EFD5C4DE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16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os, verschillende&#10;&#10;Automatisch gegenereerde beschrijving">
            <a:extLst>
              <a:ext uri="{FF2B5EF4-FFF2-40B4-BE49-F238E27FC236}">
                <a16:creationId xmlns:a16="http://schemas.microsoft.com/office/drawing/2014/main" id="{ACB98A42-8D45-48D9-B7CA-6B7308DBE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0" r="9091" b="74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BEFAA7-5F8D-4AB9-8A28-7BF2E2420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NL" sz="4000" dirty="0"/>
              <a:t>MS 365: </a:t>
            </a:r>
            <a:r>
              <a:rPr lang="en-NL" sz="4000" dirty="0" err="1"/>
              <a:t>opties</a:t>
            </a:r>
            <a:r>
              <a:rPr lang="en-NL" sz="4000" dirty="0"/>
              <a:t> </a:t>
            </a:r>
            <a:r>
              <a:rPr lang="en-NL" sz="4000" dirty="0" err="1"/>
              <a:t>voor</a:t>
            </a:r>
            <a:r>
              <a:rPr lang="en-NL" sz="4000" dirty="0"/>
              <a:t> </a:t>
            </a:r>
            <a:r>
              <a:rPr lang="en-NL" sz="4000" dirty="0" err="1"/>
              <a:t>archivering</a:t>
            </a:r>
            <a:r>
              <a:rPr lang="en-NL" sz="4000" dirty="0"/>
              <a:t> (2) 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489B97-C996-44A6-B0BF-C294F416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L" sz="1800" b="1" dirty="0" err="1"/>
              <a:t>Retentie</a:t>
            </a:r>
            <a:r>
              <a:rPr lang="en-NL" sz="1800" b="1" dirty="0"/>
              <a:t> labels (retention labels)</a:t>
            </a:r>
          </a:p>
          <a:p>
            <a:r>
              <a:rPr lang="nl-NL" sz="1800" dirty="0"/>
              <a:t>H</a:t>
            </a:r>
            <a:r>
              <a:rPr lang="en-NL" sz="1800" dirty="0" err="1"/>
              <a:t>andmatig</a:t>
            </a:r>
            <a:r>
              <a:rPr lang="en-NL" sz="1800" dirty="0"/>
              <a:t> of </a:t>
            </a:r>
            <a:r>
              <a:rPr lang="en-NL" sz="1800" dirty="0" err="1"/>
              <a:t>geautomatiseerd</a:t>
            </a:r>
            <a:r>
              <a:rPr lang="en-NL" sz="1800" dirty="0"/>
              <a:t> obv </a:t>
            </a:r>
            <a:r>
              <a:rPr lang="en-NL" sz="1800" dirty="0" err="1"/>
              <a:t>woorden</a:t>
            </a:r>
            <a:r>
              <a:rPr lang="en-NL" sz="1800" dirty="0"/>
              <a:t>, metadata via KQL</a:t>
            </a:r>
          </a:p>
          <a:p>
            <a:r>
              <a:rPr lang="en-NL" sz="1800" dirty="0"/>
              <a:t>Centrale </a:t>
            </a:r>
            <a:r>
              <a:rPr lang="en-NL" sz="1800" dirty="0" err="1"/>
              <a:t>opties</a:t>
            </a:r>
            <a:r>
              <a:rPr lang="en-NL" sz="1800" dirty="0"/>
              <a:t> </a:t>
            </a:r>
            <a:r>
              <a:rPr lang="en-NL" sz="1800" dirty="0" err="1"/>
              <a:t>voor</a:t>
            </a:r>
            <a:r>
              <a:rPr lang="en-NL" sz="1800" dirty="0"/>
              <a:t> </a:t>
            </a:r>
          </a:p>
          <a:p>
            <a:pPr lvl="1"/>
            <a:r>
              <a:rPr lang="en-NL" sz="1400" dirty="0" err="1"/>
              <a:t>Verwijdering</a:t>
            </a:r>
            <a:r>
              <a:rPr lang="en-NL" sz="1400" dirty="0"/>
              <a:t> item met </a:t>
            </a:r>
            <a:r>
              <a:rPr lang="en-NL" sz="1400" dirty="0" err="1"/>
              <a:t>behoud</a:t>
            </a:r>
            <a:r>
              <a:rPr lang="en-NL" sz="1400" dirty="0"/>
              <a:t> record </a:t>
            </a:r>
            <a:r>
              <a:rPr lang="en-NL" sz="1400" dirty="0" err="1"/>
              <a:t>toestaan</a:t>
            </a:r>
            <a:r>
              <a:rPr lang="en-NL" sz="1400" dirty="0"/>
              <a:t>/</a:t>
            </a:r>
            <a:r>
              <a:rPr lang="en-NL" sz="1400" dirty="0" err="1"/>
              <a:t>niet</a:t>
            </a:r>
            <a:r>
              <a:rPr lang="en-NL" sz="1400" dirty="0"/>
              <a:t> </a:t>
            </a:r>
            <a:r>
              <a:rPr lang="en-NL" sz="1400" dirty="0" err="1"/>
              <a:t>toestaan</a:t>
            </a:r>
            <a:endParaRPr lang="en-NL" sz="1400" dirty="0"/>
          </a:p>
          <a:p>
            <a:pPr lvl="1"/>
            <a:r>
              <a:rPr lang="en-NL" sz="1400" dirty="0" err="1"/>
              <a:t>Gearchiveerde</a:t>
            </a:r>
            <a:r>
              <a:rPr lang="en-NL" sz="1400" dirty="0"/>
              <a:t> </a:t>
            </a:r>
            <a:r>
              <a:rPr lang="en-NL" sz="1400" dirty="0" err="1"/>
              <a:t>versies</a:t>
            </a:r>
            <a:r>
              <a:rPr lang="en-NL" sz="1400" dirty="0"/>
              <a:t>: </a:t>
            </a:r>
            <a:r>
              <a:rPr lang="en-NL" sz="1400" dirty="0" err="1"/>
              <a:t>vergrendeld</a:t>
            </a:r>
            <a:r>
              <a:rPr lang="en-NL" sz="1400" dirty="0"/>
              <a:t>/</a:t>
            </a:r>
            <a:r>
              <a:rPr lang="en-NL" sz="1400" dirty="0" err="1"/>
              <a:t>ontgrendeld</a:t>
            </a:r>
            <a:r>
              <a:rPr lang="en-NL" sz="1400" dirty="0"/>
              <a:t> </a:t>
            </a:r>
            <a:r>
              <a:rPr lang="en-NL" sz="1400" dirty="0" err="1"/>
              <a:t>toestaan</a:t>
            </a:r>
            <a:r>
              <a:rPr lang="en-NL" sz="1400" dirty="0"/>
              <a:t>/</a:t>
            </a:r>
            <a:r>
              <a:rPr lang="en-NL" sz="1400" dirty="0" err="1"/>
              <a:t>niet</a:t>
            </a:r>
            <a:r>
              <a:rPr lang="en-NL" sz="1400" dirty="0"/>
              <a:t> </a:t>
            </a:r>
            <a:r>
              <a:rPr lang="en-NL" sz="1400" dirty="0" err="1"/>
              <a:t>toestaan</a:t>
            </a:r>
            <a:endParaRPr lang="en-NL" sz="1400" dirty="0"/>
          </a:p>
          <a:p>
            <a:pPr lvl="1"/>
            <a:r>
              <a:rPr lang="en-NL" sz="1400" dirty="0" err="1"/>
              <a:t>Verwijdering</a:t>
            </a:r>
            <a:r>
              <a:rPr lang="en-NL" sz="1400" dirty="0"/>
              <a:t>/</a:t>
            </a:r>
            <a:r>
              <a:rPr lang="en-NL" sz="1400" dirty="0" err="1"/>
              <a:t>mutatie</a:t>
            </a:r>
            <a:r>
              <a:rPr lang="en-NL" sz="1400" dirty="0"/>
              <a:t> metadata </a:t>
            </a:r>
            <a:r>
              <a:rPr lang="en-NL" sz="1400" dirty="0" err="1"/>
              <a:t>toestaan</a:t>
            </a:r>
            <a:r>
              <a:rPr lang="en-NL" sz="1400" dirty="0"/>
              <a:t>/</a:t>
            </a:r>
            <a:r>
              <a:rPr lang="en-NL" sz="1400" dirty="0" err="1"/>
              <a:t>niet</a:t>
            </a:r>
            <a:r>
              <a:rPr lang="en-NL" sz="1400" dirty="0"/>
              <a:t> </a:t>
            </a:r>
            <a:r>
              <a:rPr lang="en-NL" sz="1400" dirty="0" err="1"/>
              <a:t>toestaan</a:t>
            </a:r>
            <a:endParaRPr lang="en-NL" sz="1400" dirty="0"/>
          </a:p>
          <a:p>
            <a:pPr lvl="1"/>
            <a:endParaRPr lang="en-NL" sz="1400" dirty="0"/>
          </a:p>
          <a:p>
            <a:endParaRPr lang="en-NL" sz="1800" dirty="0"/>
          </a:p>
          <a:p>
            <a:pPr marL="0" indent="0">
              <a:buNone/>
            </a:pPr>
            <a:r>
              <a:rPr lang="nl-NL" sz="1800" b="1" dirty="0"/>
              <a:t>R</a:t>
            </a:r>
            <a:r>
              <a:rPr lang="en-NL" sz="1800" b="1" dirty="0" err="1"/>
              <a:t>egelgevings</a:t>
            </a:r>
            <a:r>
              <a:rPr lang="en-NL" sz="1800" b="1" dirty="0"/>
              <a:t> record (regulatory record)</a:t>
            </a:r>
          </a:p>
          <a:p>
            <a:r>
              <a:rPr lang="nl-NL" sz="1800" dirty="0"/>
              <a:t>R</a:t>
            </a:r>
            <a:r>
              <a:rPr lang="en-NL" sz="1800" dirty="0" err="1"/>
              <a:t>etentie</a:t>
            </a:r>
            <a:r>
              <a:rPr lang="en-NL" sz="1800" dirty="0"/>
              <a:t> </a:t>
            </a:r>
            <a:r>
              <a:rPr lang="en-NL" sz="1800" dirty="0" err="1"/>
              <a:t>kan</a:t>
            </a:r>
            <a:r>
              <a:rPr lang="en-NL" sz="1800" dirty="0"/>
              <a:t> </a:t>
            </a:r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meer</a:t>
            </a:r>
            <a:r>
              <a:rPr lang="en-NL" sz="1800" dirty="0"/>
              <a:t> </a:t>
            </a:r>
            <a:r>
              <a:rPr lang="en-NL" sz="1800" dirty="0" err="1"/>
              <a:t>verwijderd</a:t>
            </a:r>
            <a:r>
              <a:rPr lang="en-NL" sz="1800" dirty="0"/>
              <a:t>, </a:t>
            </a:r>
            <a:r>
              <a:rPr lang="en-NL" sz="1800" dirty="0" err="1"/>
              <a:t>ook</a:t>
            </a:r>
            <a:r>
              <a:rPr lang="en-NL" sz="1800" dirty="0"/>
              <a:t> </a:t>
            </a:r>
            <a:r>
              <a:rPr lang="en-NL" sz="1800" dirty="0" err="1"/>
              <a:t>niet</a:t>
            </a:r>
            <a:r>
              <a:rPr lang="en-NL" sz="1800" dirty="0"/>
              <a:t> door admin</a:t>
            </a:r>
          </a:p>
          <a:p>
            <a:r>
              <a:rPr lang="nl-NL" sz="1800" dirty="0"/>
              <a:t>B</a:t>
            </a:r>
            <a:r>
              <a:rPr lang="en-NL" sz="1800" dirty="0" err="1"/>
              <a:t>ewaartermijn</a:t>
            </a:r>
            <a:r>
              <a:rPr lang="en-NL" sz="1800" dirty="0"/>
              <a:t> </a:t>
            </a:r>
            <a:r>
              <a:rPr lang="en-NL" sz="1800" dirty="0" err="1"/>
              <a:t>kan</a:t>
            </a:r>
            <a:r>
              <a:rPr lang="en-NL" sz="1800" dirty="0"/>
              <a:t> </a:t>
            </a:r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verkort</a:t>
            </a:r>
            <a:endParaRPr lang="en-NL" sz="1800" dirty="0"/>
          </a:p>
          <a:p>
            <a:r>
              <a:rPr lang="nl-NL" sz="1800" dirty="0"/>
              <a:t>A</a:t>
            </a:r>
            <a:r>
              <a:rPr lang="en-NL" sz="1800" dirty="0" err="1"/>
              <a:t>lleen</a:t>
            </a:r>
            <a:r>
              <a:rPr lang="en-NL" sz="1800" dirty="0"/>
              <a:t> </a:t>
            </a:r>
            <a:r>
              <a:rPr lang="en-NL" sz="1800" dirty="0" err="1"/>
              <a:t>handmatig</a:t>
            </a:r>
            <a:r>
              <a:rPr lang="en-NL" sz="1800" dirty="0"/>
              <a:t> toe </a:t>
            </a:r>
            <a:r>
              <a:rPr lang="en-NL" sz="1800" dirty="0" err="1"/>
              <a:t>te</a:t>
            </a:r>
            <a:r>
              <a:rPr lang="en-NL" sz="1800" dirty="0"/>
              <a:t> </a:t>
            </a:r>
            <a:r>
              <a:rPr lang="en-NL" sz="1800" dirty="0" err="1"/>
              <a:t>passen</a:t>
            </a:r>
            <a:endParaRPr lang="en-NL" sz="1800" dirty="0"/>
          </a:p>
          <a:p>
            <a:r>
              <a:rPr lang="nl-NL" sz="1800" dirty="0"/>
              <a:t>A</a:t>
            </a:r>
            <a:r>
              <a:rPr lang="en-NL" sz="1800" dirty="0" err="1"/>
              <a:t>lleen</a:t>
            </a:r>
            <a:r>
              <a:rPr lang="en-NL" sz="1800" dirty="0"/>
              <a:t> door </a:t>
            </a:r>
            <a:r>
              <a:rPr lang="en-NL" sz="1800" dirty="0" err="1"/>
              <a:t>Powershell</a:t>
            </a:r>
            <a:r>
              <a:rPr lang="en-NL" sz="1800" dirty="0"/>
              <a:t> commando </a:t>
            </a:r>
            <a:r>
              <a:rPr lang="en-NL" sz="1800" dirty="0" err="1"/>
              <a:t>te</a:t>
            </a:r>
            <a:r>
              <a:rPr lang="en-NL" sz="1800" dirty="0"/>
              <a:t> </a:t>
            </a:r>
            <a:r>
              <a:rPr lang="en-NL" sz="1800" dirty="0" err="1"/>
              <a:t>activeren</a:t>
            </a:r>
            <a:r>
              <a:rPr lang="en-NL" sz="1800" dirty="0"/>
              <a:t> </a:t>
            </a:r>
          </a:p>
          <a:p>
            <a:endParaRPr lang="en-NL" sz="1800" i="1" dirty="0"/>
          </a:p>
          <a:p>
            <a:pPr marL="0" indent="0">
              <a:buNone/>
            </a:pPr>
            <a:r>
              <a:rPr lang="en-NL" sz="1800" i="1" dirty="0"/>
              <a:t>“100% compliant </a:t>
            </a:r>
            <a:r>
              <a:rPr lang="en-NL" sz="1800" i="1" dirty="0" err="1"/>
              <a:t>graag</a:t>
            </a:r>
            <a:r>
              <a:rPr lang="en-NL" sz="1800" i="1" dirty="0"/>
              <a:t>, maar we </a:t>
            </a:r>
            <a:r>
              <a:rPr lang="en-NL" sz="1800" i="1" dirty="0" err="1"/>
              <a:t>willen</a:t>
            </a:r>
            <a:r>
              <a:rPr lang="en-NL" sz="1800" i="1" dirty="0"/>
              <a:t> </a:t>
            </a:r>
            <a:r>
              <a:rPr lang="en-NL" sz="1800" i="1" dirty="0" err="1"/>
              <a:t>ook</a:t>
            </a:r>
            <a:r>
              <a:rPr lang="en-NL" sz="1800" i="1" dirty="0"/>
              <a:t> het dossier </a:t>
            </a:r>
            <a:r>
              <a:rPr lang="en-NL" sz="1800" i="1" dirty="0" err="1"/>
              <a:t>weer</a:t>
            </a:r>
            <a:r>
              <a:rPr lang="en-NL" sz="1800" i="1" dirty="0"/>
              <a:t> </a:t>
            </a:r>
            <a:r>
              <a:rPr lang="en-NL" sz="1800" i="1" dirty="0" err="1"/>
              <a:t>kunnen</a:t>
            </a:r>
            <a:r>
              <a:rPr lang="en-NL" sz="1800" i="1" dirty="0"/>
              <a:t> </a:t>
            </a:r>
            <a:r>
              <a:rPr lang="en-NL" sz="1800" i="1" dirty="0" err="1"/>
              <a:t>heropenen</a:t>
            </a:r>
            <a:r>
              <a:rPr lang="en-NL" sz="1800" i="1" dirty="0"/>
              <a:t>”</a:t>
            </a:r>
          </a:p>
          <a:p>
            <a:endParaRPr lang="en-NL" sz="1800" dirty="0"/>
          </a:p>
          <a:p>
            <a:endParaRPr lang="en-NL" sz="1500" dirty="0"/>
          </a:p>
          <a:p>
            <a:endParaRPr lang="nl-NL" sz="15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591AFC-2F4E-914F-AE9B-45086EA54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9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648749A8-F655-4516-BD21-E15E70AE2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5" b="2278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CAF920-9787-479E-B663-85843A39D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NL" sz="4000">
                <a:solidFill>
                  <a:srgbClr val="FFFFFF"/>
                </a:solidFill>
              </a:rPr>
              <a:t>Van WOB naar WOO</a:t>
            </a:r>
            <a:endParaRPr lang="nl-NL" sz="40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EDA68C-B166-4FDB-A5FC-C55E60A4F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NL" sz="2000" dirty="0" err="1">
                <a:solidFill>
                  <a:srgbClr val="FFFFFF"/>
                </a:solidFill>
              </a:rPr>
              <a:t>Migratie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naar</a:t>
            </a:r>
            <a:r>
              <a:rPr lang="en-NL" sz="2000" dirty="0">
                <a:solidFill>
                  <a:srgbClr val="FFFFFF"/>
                </a:solidFill>
              </a:rPr>
              <a:t> Microsoft 365</a:t>
            </a:r>
          </a:p>
          <a:p>
            <a:r>
              <a:rPr lang="en-NL" sz="2000" dirty="0" err="1">
                <a:solidFill>
                  <a:srgbClr val="FFFFFF"/>
                </a:solidFill>
              </a:rPr>
              <a:t>Consolidatie</a:t>
            </a:r>
            <a:r>
              <a:rPr lang="en-NL" sz="2000" dirty="0">
                <a:solidFill>
                  <a:srgbClr val="FFFFFF"/>
                </a:solidFill>
              </a:rPr>
              <a:t> van </a:t>
            </a:r>
            <a:r>
              <a:rPr lang="en-NL" sz="2000" dirty="0" err="1">
                <a:solidFill>
                  <a:srgbClr val="FFFFFF"/>
                </a:solidFill>
              </a:rPr>
              <a:t>opslag</a:t>
            </a:r>
            <a:r>
              <a:rPr lang="en-NL" sz="2000" dirty="0">
                <a:solidFill>
                  <a:srgbClr val="FFFFFF"/>
                </a:solidFill>
              </a:rPr>
              <a:t>- </a:t>
            </a:r>
            <a:r>
              <a:rPr lang="en-NL" sz="2000" dirty="0" err="1">
                <a:solidFill>
                  <a:srgbClr val="FFFFFF"/>
                </a:solidFill>
              </a:rPr>
              <a:t>en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zoeksystemen</a:t>
            </a:r>
            <a:endParaRPr lang="en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C</a:t>
            </a:r>
            <a:r>
              <a:rPr lang="en-NL" sz="2000" dirty="0" err="1">
                <a:solidFill>
                  <a:srgbClr val="FFFFFF"/>
                </a:solidFill>
              </a:rPr>
              <a:t>ompliance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Center</a:t>
            </a:r>
            <a:endParaRPr lang="en-NL" sz="2000" dirty="0">
              <a:solidFill>
                <a:srgbClr val="FFFFFF"/>
              </a:solidFill>
            </a:endParaRPr>
          </a:p>
          <a:p>
            <a:r>
              <a:rPr lang="nl-NL" sz="2000" dirty="0">
                <a:solidFill>
                  <a:srgbClr val="FFFFFF"/>
                </a:solidFill>
              </a:rPr>
              <a:t>K</a:t>
            </a:r>
            <a:r>
              <a:rPr lang="en-NL" sz="2000" dirty="0" err="1">
                <a:solidFill>
                  <a:srgbClr val="FFFFFF"/>
                </a:solidFill>
              </a:rPr>
              <a:t>rachtige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b="1" dirty="0">
                <a:solidFill>
                  <a:srgbClr val="FFFFFF"/>
                </a:solidFill>
              </a:rPr>
              <a:t>Content Search </a:t>
            </a:r>
            <a:r>
              <a:rPr lang="en-NL" sz="2000" dirty="0" err="1">
                <a:solidFill>
                  <a:srgbClr val="FFFFFF"/>
                </a:solidFill>
              </a:rPr>
              <a:t>voor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professionele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zoekers</a:t>
            </a:r>
            <a:endParaRPr lang="en-NL" sz="2000" dirty="0">
              <a:solidFill>
                <a:srgbClr val="FFFFFF"/>
              </a:solidFill>
            </a:endParaRPr>
          </a:p>
          <a:p>
            <a:r>
              <a:rPr lang="nl-NL" sz="2000" b="1" dirty="0">
                <a:solidFill>
                  <a:srgbClr val="FFFFFF"/>
                </a:solidFill>
              </a:rPr>
              <a:t>E</a:t>
            </a:r>
            <a:r>
              <a:rPr lang="en-NL" sz="2000" b="1" dirty="0">
                <a:solidFill>
                  <a:srgbClr val="FFFFFF"/>
                </a:solidFill>
              </a:rPr>
              <a:t>-Discovery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voor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en-NL" sz="2000" dirty="0" err="1">
                <a:solidFill>
                  <a:srgbClr val="FFFFFF"/>
                </a:solidFill>
              </a:rPr>
              <a:t>Informatieverzoeken</a:t>
            </a:r>
            <a:endParaRPr lang="en-NL" sz="2000" dirty="0">
              <a:solidFill>
                <a:srgbClr val="FFFFFF"/>
              </a:solidFill>
            </a:endParaRP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F</a:t>
            </a:r>
            <a:r>
              <a:rPr lang="en-NL" sz="2000" dirty="0" err="1">
                <a:solidFill>
                  <a:srgbClr val="FFFFFF"/>
                </a:solidFill>
              </a:rPr>
              <a:t>raude</a:t>
            </a:r>
            <a:r>
              <a:rPr lang="en-NL" sz="2000" dirty="0">
                <a:solidFill>
                  <a:srgbClr val="FFFFFF"/>
                </a:solidFill>
              </a:rPr>
              <a:t> cases</a:t>
            </a:r>
          </a:p>
          <a:p>
            <a:pPr lvl="1"/>
            <a:r>
              <a:rPr lang="en-NL" sz="2000" dirty="0" err="1">
                <a:solidFill>
                  <a:srgbClr val="FFFFFF"/>
                </a:solidFill>
              </a:rPr>
              <a:t>Recht</a:t>
            </a:r>
            <a:r>
              <a:rPr lang="en-NL" sz="2000" dirty="0">
                <a:solidFill>
                  <a:srgbClr val="FFFFFF"/>
                </a:solidFill>
              </a:rPr>
              <a:t> op </a:t>
            </a:r>
            <a:r>
              <a:rPr lang="en-NL" sz="2000" dirty="0" err="1">
                <a:solidFill>
                  <a:srgbClr val="FFFFFF"/>
                </a:solidFill>
              </a:rPr>
              <a:t>inzage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persoonsgegevens</a:t>
            </a:r>
            <a:endParaRPr lang="en-NL" sz="2000" dirty="0">
              <a:solidFill>
                <a:srgbClr val="FFFFFF"/>
              </a:solidFill>
            </a:endParaRPr>
          </a:p>
          <a:p>
            <a:pPr lvl="1"/>
            <a:r>
              <a:rPr lang="en-NL" sz="2000" dirty="0">
                <a:solidFill>
                  <a:srgbClr val="FFFFFF"/>
                </a:solidFill>
              </a:rPr>
              <a:t>Hold </a:t>
            </a:r>
            <a:r>
              <a:rPr lang="en-NL" sz="2000" dirty="0" err="1">
                <a:solidFill>
                  <a:srgbClr val="FFFFFF"/>
                </a:solidFill>
              </a:rPr>
              <a:t>functionaliteit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nl-NL" sz="2000" dirty="0">
                <a:solidFill>
                  <a:srgbClr val="FFFFFF"/>
                </a:solidFill>
              </a:rPr>
              <a:t>A</a:t>
            </a:r>
            <a:r>
              <a:rPr lang="en-NL" sz="2000" dirty="0" err="1">
                <a:solidFill>
                  <a:srgbClr val="FFFFFF"/>
                </a:solidFill>
              </a:rPr>
              <a:t>nonimisering</a:t>
            </a:r>
            <a:r>
              <a:rPr lang="en-NL" sz="2000" dirty="0">
                <a:solidFill>
                  <a:srgbClr val="FFFFFF"/>
                </a:solidFill>
              </a:rPr>
              <a:t> (</a:t>
            </a:r>
            <a:r>
              <a:rPr lang="en-NL" sz="2000" dirty="0" err="1">
                <a:solidFill>
                  <a:srgbClr val="FFFFFF"/>
                </a:solidFill>
              </a:rPr>
              <a:t>beperkt</a:t>
            </a:r>
            <a:r>
              <a:rPr lang="en-NL" sz="2000" dirty="0">
                <a:solidFill>
                  <a:srgbClr val="FFFFFF"/>
                </a:solidFill>
              </a:rPr>
              <a:t>)</a:t>
            </a:r>
          </a:p>
          <a:p>
            <a:r>
              <a:rPr lang="en-NL" sz="2000" dirty="0">
                <a:solidFill>
                  <a:srgbClr val="FFFFFF"/>
                </a:solidFill>
              </a:rPr>
              <a:t>Maar: interne procedures WOB, privacy, </a:t>
            </a:r>
            <a:r>
              <a:rPr lang="en-NL" sz="2000" dirty="0" err="1">
                <a:solidFill>
                  <a:srgbClr val="FFFFFF"/>
                </a:solidFill>
              </a:rPr>
              <a:t>fraude</a:t>
            </a:r>
            <a:r>
              <a:rPr lang="en-NL" sz="2000" dirty="0">
                <a:solidFill>
                  <a:srgbClr val="FFFFFF"/>
                </a:solidFill>
              </a:rPr>
              <a:t> </a:t>
            </a:r>
            <a:r>
              <a:rPr lang="en-NL" sz="2000" dirty="0" err="1">
                <a:solidFill>
                  <a:srgbClr val="FFFFFF"/>
                </a:solidFill>
              </a:rPr>
              <a:t>onderzoek</a:t>
            </a:r>
            <a:endParaRPr lang="nl-NL" sz="2000" dirty="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E1433D5-0AE7-AE42-BDC8-C56FE7D4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591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362573-E085-498C-BFA7-514A2749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NL" sz="4000">
                <a:solidFill>
                  <a:schemeClr val="bg1"/>
                </a:solidFill>
              </a:rPr>
              <a:t>Microsoft 365 roadmap  </a:t>
            </a:r>
            <a:endParaRPr lang="nl-NL" sz="4000">
              <a:solidFill>
                <a:schemeClr val="bg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D68D18-BF52-7A85-BB3A-86065610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794156" cy="2454300"/>
          </a:xfrm>
        </p:spPr>
        <p:txBody>
          <a:bodyPr>
            <a:normAutofit fontScale="77500" lnSpcReduction="20000"/>
          </a:bodyPr>
          <a:lstStyle/>
          <a:p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Check de 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openbare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Microsoft 365 Roadmap</a:t>
            </a:r>
          </a:p>
          <a:p>
            <a:r>
              <a:rPr lang="nl-NL" sz="2400" dirty="0">
                <a:solidFill>
                  <a:schemeClr val="bg1">
                    <a:alpha val="80000"/>
                  </a:schemeClr>
                </a:solidFill>
              </a:rPr>
              <a:t>M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eer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dan 100 compliance 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functies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nu in 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ontwikkeling</a:t>
            </a:r>
            <a:endParaRPr lang="en-NL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Waaronder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nieuwe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 recordsmanagement </a:t>
            </a:r>
            <a:r>
              <a:rPr lang="en-NL" sz="2400" dirty="0" err="1">
                <a:solidFill>
                  <a:schemeClr val="bg1">
                    <a:alpha val="80000"/>
                  </a:schemeClr>
                </a:solidFill>
              </a:rPr>
              <a:t>functies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hlinkClick r:id="rId2"/>
              </a:rPr>
              <a:t>https://www.microsoft.com/nl-nl/microsoft-365/roadmap?filters=</a:t>
            </a:r>
            <a:r>
              <a:rPr lang="en-NL" sz="2400" dirty="0">
                <a:solidFill>
                  <a:schemeClr val="bg1">
                    <a:alpha val="80000"/>
                  </a:schemeClr>
                </a:solidFill>
              </a:rPr>
              <a:t> </a:t>
            </a:r>
            <a:endParaRPr lang="en-US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294E92C-1AB4-404D-8698-A8A0F9990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r="3844" b="-2"/>
          <a:stretch/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5" name="Tijdelijke aanduiding voor inhoud 4" descr="Afbeelding met lucht, buiten, scène, weg&#10;&#10;Automatisch gegenereerde beschrijving">
            <a:extLst>
              <a:ext uri="{FF2B5EF4-FFF2-40B4-BE49-F238E27FC236}">
                <a16:creationId xmlns:a16="http://schemas.microsoft.com/office/drawing/2014/main" id="{753F3200-D859-4726-9695-8EBAACC85E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2" r="-2" b="10807"/>
          <a:stretch/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01568E-ED5E-8D40-A25D-B7F9B9EFD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69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ucht, buiten, scène, weg&#10;&#10;Automatisch gegenereerde beschrijving">
            <a:extLst>
              <a:ext uri="{FF2B5EF4-FFF2-40B4-BE49-F238E27FC236}">
                <a16:creationId xmlns:a16="http://schemas.microsoft.com/office/drawing/2014/main" id="{753F3200-D859-4726-9695-8EBAACC8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4" r="-1" b="967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362573-E085-498C-BFA7-514A2749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NL" sz="3600" dirty="0"/>
              <a:t>Microsoft 365 roadmap 1 </a:t>
            </a:r>
            <a:endParaRPr lang="nl-NL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D68D18-BF52-7A85-BB3A-86065610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725715"/>
            <a:ext cx="10939199" cy="1883244"/>
          </a:xfrm>
        </p:spPr>
        <p:txBody>
          <a:bodyPr>
            <a:normAutofit/>
          </a:bodyPr>
          <a:lstStyle/>
          <a:p>
            <a:r>
              <a:rPr lang="en-US" sz="1600" dirty="0"/>
              <a:t>Apply retention label action at end of retention period</a:t>
            </a:r>
            <a:r>
              <a:rPr lang="en-NL" sz="1600" dirty="0"/>
              <a:t> </a:t>
            </a:r>
            <a:endParaRPr lang="en-US" sz="1600" dirty="0"/>
          </a:p>
          <a:p>
            <a:r>
              <a:rPr lang="en-US" sz="1600" dirty="0"/>
              <a:t>When an item reaches the end of its retention period a new label can be automatically applied. This feature is useful for multi-stage retention when there are different retention settings in each phase of a file's lifecycle.</a:t>
            </a:r>
          </a:p>
          <a:p>
            <a:r>
              <a:rPr lang="en-US" sz="1600" dirty="0"/>
              <a:t>Feature ID: 88827</a:t>
            </a:r>
          </a:p>
          <a:p>
            <a:r>
              <a:rPr lang="en-NL" sz="1600" dirty="0"/>
              <a:t>P</a:t>
            </a:r>
            <a:r>
              <a:rPr lang="en-US" sz="1600" dirty="0"/>
              <a:t>review: May 2022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96119B6-35C0-D54A-AE9E-9944E19A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04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ucht, buiten, scène, weg&#10;&#10;Automatisch gegenereerde beschrijving">
            <a:extLst>
              <a:ext uri="{FF2B5EF4-FFF2-40B4-BE49-F238E27FC236}">
                <a16:creationId xmlns:a16="http://schemas.microsoft.com/office/drawing/2014/main" id="{753F3200-D859-4726-9695-8EBAACC8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4" r="-1" b="967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362573-E085-498C-BFA7-514A2749E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NL" sz="3600" dirty="0"/>
              <a:t>Microsoft 365 roadmap 2 </a:t>
            </a:r>
            <a:endParaRPr lang="nl-NL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D68D18-BF52-7A85-BB3A-86065610B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2" y="4725715"/>
            <a:ext cx="10939199" cy="1883244"/>
          </a:xfrm>
        </p:spPr>
        <p:txBody>
          <a:bodyPr>
            <a:normAutofit/>
          </a:bodyPr>
          <a:lstStyle/>
          <a:p>
            <a:r>
              <a:rPr lang="nl-NL" sz="1600" dirty="0"/>
              <a:t>Power </a:t>
            </a:r>
            <a:r>
              <a:rPr lang="nl-NL" sz="1600" dirty="0" err="1"/>
              <a:t>Automate</a:t>
            </a:r>
            <a:r>
              <a:rPr lang="nl-NL" sz="1600" dirty="0"/>
              <a:t> </a:t>
            </a:r>
            <a:r>
              <a:rPr lang="nl-NL" sz="1600" dirty="0" err="1"/>
              <a:t>integration</a:t>
            </a:r>
            <a:r>
              <a:rPr lang="en-NL" sz="1600" dirty="0"/>
              <a:t> </a:t>
            </a:r>
            <a:endParaRPr lang="en-US" sz="1600" dirty="0"/>
          </a:p>
          <a:p>
            <a:r>
              <a:rPr lang="en-US" sz="1600" dirty="0"/>
              <a:t>Initiate a Power Automate workflow when the item reaches the end of its retention period. For example, execute a complex disposition approval process or move the file to an archive.</a:t>
            </a:r>
          </a:p>
          <a:p>
            <a:r>
              <a:rPr lang="en-US" sz="1600" dirty="0"/>
              <a:t>Feature ID:</a:t>
            </a:r>
            <a:r>
              <a:rPr lang="en-NL" sz="1600" dirty="0"/>
              <a:t> </a:t>
            </a:r>
            <a:r>
              <a:rPr lang="nl-NL" sz="1100" dirty="0"/>
              <a:t>88816</a:t>
            </a:r>
            <a:endParaRPr lang="en-NL" sz="1600" dirty="0"/>
          </a:p>
          <a:p>
            <a:r>
              <a:rPr lang="en-NL" sz="1600" dirty="0"/>
              <a:t>P</a:t>
            </a:r>
            <a:r>
              <a:rPr lang="en-US" sz="1600" dirty="0"/>
              <a:t>review: </a:t>
            </a:r>
            <a:r>
              <a:rPr lang="en-NL" sz="1600" dirty="0"/>
              <a:t>June</a:t>
            </a:r>
            <a:r>
              <a:rPr lang="en-US" sz="1600" dirty="0"/>
              <a:t> 2022</a:t>
            </a:r>
          </a:p>
        </p:txBody>
      </p:sp>
      <p:pic>
        <p:nvPicPr>
          <p:cNvPr id="1025" name="Picture 1" descr="Email Icon">
            <a:extLst>
              <a:ext uri="{FF2B5EF4-FFF2-40B4-BE49-F238E27FC236}">
                <a16:creationId xmlns:a16="http://schemas.microsoft.com/office/drawing/2014/main" id="{75E64CFE-3AB8-4C58-AC41-CD51199D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8C794C-E815-4B51-BF5D-9DA22701F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mail Icon">
            <a:extLst>
              <a:ext uri="{FF2B5EF4-FFF2-40B4-BE49-F238E27FC236}">
                <a16:creationId xmlns:a16="http://schemas.microsoft.com/office/drawing/2014/main" id="{A94237BB-4B34-4225-830F-EE5C35866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691DB2-B389-4FDE-AE8D-4CA49F2CB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3F427C-CB68-E94F-B487-22346E0E7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66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buiten, natuur, berg, rots&#10;&#10;Automatisch gegenereerde beschrijving">
            <a:extLst>
              <a:ext uri="{FF2B5EF4-FFF2-40B4-BE49-F238E27FC236}">
                <a16:creationId xmlns:a16="http://schemas.microsoft.com/office/drawing/2014/main" id="{3F8068D7-9000-4ECD-A650-50E9F5914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" r="9918" b="1610"/>
          <a:stretch/>
        </p:blipFill>
        <p:spPr>
          <a:xfrm>
            <a:off x="4587697" y="0"/>
            <a:ext cx="866953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4051B8-C7D0-401D-B6D5-17DFF170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nl-NL" sz="2400"/>
              <a:t>B</a:t>
            </a:r>
            <a:r>
              <a:rPr lang="en-NL" sz="2400"/>
              <a:t>est practices bij implementatie en governance </a:t>
            </a:r>
            <a:endParaRPr lang="nl-NL" sz="24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2EEFEBD-B113-49AE-9859-4C155828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5332122" cy="3966116"/>
          </a:xfrm>
        </p:spPr>
        <p:txBody>
          <a:bodyPr anchor="t">
            <a:normAutofit/>
          </a:bodyPr>
          <a:lstStyle/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 disciplinair team voor programma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èn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governance 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Governance is geen achteraf-gedachte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productie name, governance start bij project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bij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gebruikname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Teams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vergaderen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bèn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in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productie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!)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Eenzijdige aanpak vanuit ICT en DIV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Informatievoorziening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een ‘no go’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betrek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eindgebruikers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Grip op ‘voorkant’ is must: Teams</a:t>
            </a: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/site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provisioning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NL" sz="1800" dirty="0" err="1">
                <a:latin typeface="Calibri" panose="020F0502020204030204"/>
              </a:rPr>
              <a:t>Migreer</a:t>
            </a:r>
            <a:r>
              <a:rPr lang="en-NL" sz="1800" dirty="0">
                <a:latin typeface="Calibri" panose="020F0502020204030204"/>
              </a:rPr>
              <a:t> </a:t>
            </a:r>
            <a:r>
              <a:rPr lang="en-NL" sz="1800" dirty="0" err="1">
                <a:latin typeface="Calibri" panose="020F0502020204030204"/>
              </a:rPr>
              <a:t>naar</a:t>
            </a:r>
            <a:r>
              <a:rPr lang="en-NL" sz="1800" dirty="0">
                <a:latin typeface="Calibri" panose="020F0502020204030204"/>
              </a:rPr>
              <a:t> Exchange Online, </a:t>
            </a:r>
            <a:r>
              <a:rPr lang="en-NL" sz="1800" dirty="0" err="1">
                <a:latin typeface="Calibri" panose="020F0502020204030204"/>
              </a:rPr>
              <a:t>naar</a:t>
            </a:r>
            <a:r>
              <a:rPr lang="en-NL" sz="1800" dirty="0">
                <a:latin typeface="Calibri" panose="020F0502020204030204"/>
              </a:rPr>
              <a:t> OneDrive, </a:t>
            </a:r>
            <a:r>
              <a:rPr lang="en-NL" sz="1800" dirty="0" err="1">
                <a:latin typeface="Calibri" panose="020F0502020204030204"/>
              </a:rPr>
              <a:t>naar</a:t>
            </a:r>
            <a:r>
              <a:rPr lang="en-NL" sz="1800" dirty="0">
                <a:latin typeface="Calibri" panose="020F0502020204030204"/>
              </a:rPr>
              <a:t> Teams/SharePoint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800" dirty="0">
                <a:latin typeface="Calibri" panose="020F0502020204030204"/>
              </a:rPr>
              <a:t>B</a:t>
            </a:r>
            <a:r>
              <a:rPr lang="en-NL" sz="1800" dirty="0" err="1">
                <a:latin typeface="Calibri" panose="020F0502020204030204"/>
              </a:rPr>
              <a:t>egin</a:t>
            </a:r>
            <a:r>
              <a:rPr lang="en-NL" sz="1800" dirty="0">
                <a:latin typeface="Calibri" panose="020F0502020204030204"/>
              </a:rPr>
              <a:t>, neem in </a:t>
            </a:r>
            <a:r>
              <a:rPr lang="en-NL" sz="1800" dirty="0" err="1">
                <a:latin typeface="Calibri" panose="020F0502020204030204"/>
              </a:rPr>
              <a:t>productie</a:t>
            </a:r>
            <a:r>
              <a:rPr lang="en-NL" sz="1800" dirty="0">
                <a:latin typeface="Calibri" panose="020F0502020204030204"/>
              </a:rPr>
              <a:t>, </a:t>
            </a:r>
            <a:r>
              <a:rPr lang="en-NL" sz="1800" dirty="0" err="1">
                <a:latin typeface="Calibri" panose="020F0502020204030204"/>
              </a:rPr>
              <a:t>gebruik</a:t>
            </a:r>
            <a:r>
              <a:rPr lang="en-NL" sz="1800" dirty="0">
                <a:latin typeface="Calibri" panose="020F0502020204030204"/>
              </a:rPr>
              <a:t> de </a:t>
            </a:r>
            <a:r>
              <a:rPr lang="en-NL" sz="1800" dirty="0" err="1">
                <a:latin typeface="Calibri" panose="020F0502020204030204"/>
              </a:rPr>
              <a:t>ervaringen</a:t>
            </a:r>
            <a:r>
              <a:rPr lang="en-NL" sz="1800" dirty="0">
                <a:latin typeface="Calibri" panose="020F0502020204030204"/>
              </a:rPr>
              <a:t>! </a:t>
            </a:r>
            <a:endParaRPr lang="nl-NL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2C2B0DA-1DED-CC49-8FF6-4F8C1C68E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57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persoon, kleurrijk, dessert&#10;&#10;Automatisch gegenereerde beschrijving">
            <a:extLst>
              <a:ext uri="{FF2B5EF4-FFF2-40B4-BE49-F238E27FC236}">
                <a16:creationId xmlns:a16="http://schemas.microsoft.com/office/drawing/2014/main" id="{D1F67AFE-7D57-4E15-AE9A-915CC720C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89"/>
          <a:stretch/>
        </p:blipFill>
        <p:spPr>
          <a:xfrm>
            <a:off x="3522468" y="73163"/>
            <a:ext cx="8669532" cy="685799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8EF210-0AB1-425B-860A-312AFE44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NL" sz="2800"/>
              <a:t>Tot straks bij de workshops! </a:t>
            </a:r>
            <a:endParaRPr lang="nl-NL" sz="280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3" name="Tijdelijke aanduiding voor inhoud 2">
            <a:extLst>
              <a:ext uri="{FF2B5EF4-FFF2-40B4-BE49-F238E27FC236}">
                <a16:creationId xmlns:a16="http://schemas.microsoft.com/office/drawing/2014/main" id="{6607B2DB-6783-478F-A9DA-3D99A60E07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422862"/>
              </p:ext>
            </p:extLst>
          </p:nvPr>
        </p:nvGraphicFramePr>
        <p:xfrm>
          <a:off x="371094" y="2718054"/>
          <a:ext cx="5096452" cy="3456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Afbeelding 8">
            <a:extLst>
              <a:ext uri="{FF2B5EF4-FFF2-40B4-BE49-F238E27FC236}">
                <a16:creationId xmlns:a16="http://schemas.microsoft.com/office/drawing/2014/main" id="{421EB4A9-6912-7642-A268-EE1BA91A4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5CDBD-F2D3-43B3-87FF-29CEB373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158" y="803325"/>
            <a:ext cx="5259707" cy="1325563"/>
          </a:xfrm>
        </p:spPr>
        <p:txBody>
          <a:bodyPr>
            <a:normAutofit/>
          </a:bodyPr>
          <a:lstStyle/>
          <a:p>
            <a:r>
              <a:rPr lang="en-NL"/>
              <a:t>Eric Burger </a:t>
            </a:r>
            <a:endParaRPr lang="nl-NL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57DD0D3-F869-46D0-944C-6EC60E19E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36816" cy="5254922"/>
          </a:xfrm>
          <a:custGeom>
            <a:avLst/>
            <a:gdLst>
              <a:gd name="connsiteX0" fmla="*/ 0 w 6136816"/>
              <a:gd name="connsiteY0" fmla="*/ 0 h 5254922"/>
              <a:gd name="connsiteX1" fmla="*/ 6136816 w 6136816"/>
              <a:gd name="connsiteY1" fmla="*/ 0 h 5254922"/>
              <a:gd name="connsiteX2" fmla="*/ 6134892 w 6136816"/>
              <a:gd name="connsiteY2" fmla="*/ 111520 h 5254922"/>
              <a:gd name="connsiteX3" fmla="*/ 6066513 w 6136816"/>
              <a:gd name="connsiteY3" fmla="*/ 752995 h 5254922"/>
              <a:gd name="connsiteX4" fmla="*/ 140712 w 6136816"/>
              <a:gd name="connsiteY4" fmla="*/ 5219363 h 5254922"/>
              <a:gd name="connsiteX5" fmla="*/ 0 w 6136816"/>
              <a:gd name="connsiteY5" fmla="*/ 5199534 h 5254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6816" h="5254922">
                <a:moveTo>
                  <a:pt x="0" y="0"/>
                </a:moveTo>
                <a:lnTo>
                  <a:pt x="6136816" y="0"/>
                </a:lnTo>
                <a:lnTo>
                  <a:pt x="6134892" y="111520"/>
                </a:lnTo>
                <a:cubicBezTo>
                  <a:pt x="6124961" y="323936"/>
                  <a:pt x="6102367" y="538040"/>
                  <a:pt x="6066513" y="752995"/>
                </a:cubicBezTo>
                <a:cubicBezTo>
                  <a:pt x="5592281" y="3596146"/>
                  <a:pt x="2972232" y="5545369"/>
                  <a:pt x="140712" y="5219363"/>
                </a:cubicBezTo>
                <a:lnTo>
                  <a:pt x="0" y="5199534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Afbeelding 7" descr="Afbeelding met tekst, persoon, person, venster&#10;&#10;Automatisch gegenereerde beschrijving">
            <a:extLst>
              <a:ext uri="{FF2B5EF4-FFF2-40B4-BE49-F238E27FC236}">
                <a16:creationId xmlns:a16="http://schemas.microsoft.com/office/drawing/2014/main" id="{99E6B225-1F9F-41B1-A1AE-BF4C67385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r="33055" b="-2"/>
          <a:stretch/>
        </p:blipFill>
        <p:spPr>
          <a:xfrm>
            <a:off x="1" y="2"/>
            <a:ext cx="5863721" cy="4984915"/>
          </a:xfrm>
          <a:custGeom>
            <a:avLst/>
            <a:gdLst/>
            <a:ahLst/>
            <a:cxnLst/>
            <a:rect l="l" t="t" r="r" b="b"/>
            <a:pathLst>
              <a:path w="5863721" h="4984915">
                <a:moveTo>
                  <a:pt x="0" y="0"/>
                </a:moveTo>
                <a:lnTo>
                  <a:pt x="5863721" y="0"/>
                </a:lnTo>
                <a:lnTo>
                  <a:pt x="5844576" y="326138"/>
                </a:lnTo>
                <a:cubicBezTo>
                  <a:pt x="5833049" y="448313"/>
                  <a:pt x="5817094" y="570952"/>
                  <a:pt x="5796589" y="693884"/>
                </a:cubicBezTo>
                <a:cubicBezTo>
                  <a:pt x="5344573" y="3403845"/>
                  <a:pt x="2847261" y="5261756"/>
                  <a:pt x="148386" y="4951022"/>
                </a:cubicBezTo>
                <a:lnTo>
                  <a:pt x="0" y="4930112"/>
                </a:lnTo>
                <a:close/>
              </a:path>
            </a:pathLst>
          </a:cu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466B73F-DF69-416F-8B1B-19EA386CF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9158" y="2279018"/>
            <a:ext cx="5259714" cy="3375920"/>
          </a:xfrm>
        </p:spPr>
        <p:txBody>
          <a:bodyPr anchor="t">
            <a:normAutofit/>
          </a:bodyPr>
          <a:lstStyle/>
          <a:p>
            <a:pPr marL="0" indent="0" defTabSz="914400">
              <a:spcBef>
                <a:spcPct val="50000"/>
              </a:spcBef>
              <a:buNone/>
            </a:pPr>
            <a:r>
              <a:rPr lang="en-US" sz="1400" b="1" dirty="0" err="1"/>
              <a:t>Informatie</a:t>
            </a:r>
            <a:r>
              <a:rPr lang="en-US" sz="1400" b="1" dirty="0"/>
              <a:t>-governance </a:t>
            </a:r>
            <a:r>
              <a:rPr lang="en-US" sz="1400" b="1" dirty="0" err="1"/>
              <a:t>en</a:t>
            </a:r>
            <a:r>
              <a:rPr lang="en-US" sz="1400" b="1" dirty="0"/>
              <a:t> recordsmanagement specialist</a:t>
            </a:r>
          </a:p>
          <a:p>
            <a:pPr lvl="1">
              <a:spcBef>
                <a:spcPct val="50000"/>
              </a:spcBef>
            </a:pPr>
            <a:r>
              <a:rPr lang="nl-NL" sz="1400" b="1" dirty="0"/>
              <a:t>R</a:t>
            </a:r>
            <a:r>
              <a:rPr lang="en-NL" sz="1400" b="1" dirty="0" err="1"/>
              <a:t>ecordsmanagement</a:t>
            </a:r>
            <a:r>
              <a:rPr lang="en-NL" sz="1400" b="1" dirty="0"/>
              <a:t> </a:t>
            </a:r>
            <a:r>
              <a:rPr lang="en-NL" sz="1400" b="1" dirty="0" err="1"/>
              <a:t>en</a:t>
            </a:r>
            <a:r>
              <a:rPr lang="en-NL" sz="1400" b="1" dirty="0"/>
              <a:t> compliance in Microsoft 365 </a:t>
            </a:r>
            <a:r>
              <a:rPr lang="en-NL" sz="1400" b="1" dirty="0" err="1"/>
              <a:t>en</a:t>
            </a:r>
            <a:r>
              <a:rPr lang="en-NL" sz="1400" b="1" dirty="0"/>
              <a:t> SharePoint</a:t>
            </a:r>
          </a:p>
          <a:p>
            <a:pPr lvl="1">
              <a:spcBef>
                <a:spcPct val="50000"/>
              </a:spcBef>
            </a:pPr>
            <a:r>
              <a:rPr lang="en-NL" sz="1400" b="1" dirty="0"/>
              <a:t>Training </a:t>
            </a:r>
            <a:r>
              <a:rPr lang="en-NL" sz="1400" b="1" dirty="0" err="1"/>
              <a:t>en</a:t>
            </a:r>
            <a:r>
              <a:rPr lang="en-NL" sz="1400" b="1" dirty="0"/>
              <a:t> </a:t>
            </a:r>
            <a:r>
              <a:rPr lang="en-NL" sz="1400" b="1" dirty="0" err="1"/>
              <a:t>opleiding</a:t>
            </a:r>
            <a:r>
              <a:rPr lang="en-NL" sz="1400" b="1" dirty="0"/>
              <a:t> in Recordsmanagement, compliance </a:t>
            </a:r>
            <a:r>
              <a:rPr lang="en-NL" sz="1400" b="1" dirty="0" err="1"/>
              <a:t>en</a:t>
            </a:r>
            <a:r>
              <a:rPr lang="en-NL" sz="1400" b="1" dirty="0"/>
              <a:t> governance </a:t>
            </a:r>
            <a:r>
              <a:rPr lang="en-NL" sz="1400" b="1" dirty="0" err="1"/>
              <a:t>voor</a:t>
            </a:r>
            <a:r>
              <a:rPr lang="en-NL" sz="1400" b="1" dirty="0"/>
              <a:t> Microsoft 365 </a:t>
            </a:r>
            <a:r>
              <a:rPr lang="en-NL" sz="1400" b="1" dirty="0" err="1"/>
              <a:t>en</a:t>
            </a:r>
            <a:r>
              <a:rPr lang="en-NL" sz="1400" b="1" dirty="0"/>
              <a:t> SharePoint</a:t>
            </a:r>
            <a:endParaRPr lang="en-US" sz="1400" b="1" dirty="0"/>
          </a:p>
          <a:p>
            <a:pPr indent="-2286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nl-NL" sz="1400" b="1" dirty="0"/>
              <a:t>R</a:t>
            </a:r>
            <a:r>
              <a:rPr lang="en-NL" sz="1400" b="1" dirty="0" err="1"/>
              <a:t>uim</a:t>
            </a:r>
            <a:r>
              <a:rPr lang="en-NL" sz="1400" b="1" dirty="0"/>
              <a:t> d</a:t>
            </a:r>
            <a:r>
              <a:rPr lang="en-US" sz="1400" b="1" dirty="0" err="1"/>
              <a:t>ertig</a:t>
            </a:r>
            <a:r>
              <a:rPr lang="en-US" sz="1400" b="1" dirty="0"/>
              <a:t> </a:t>
            </a:r>
            <a:r>
              <a:rPr lang="en-US" sz="1400" b="1" dirty="0" err="1"/>
              <a:t>jaar</a:t>
            </a:r>
            <a:r>
              <a:rPr lang="en-US" sz="1400" dirty="0"/>
              <a:t> </a:t>
            </a:r>
            <a:r>
              <a:rPr lang="en-US" sz="1400" dirty="0" err="1"/>
              <a:t>actief</a:t>
            </a:r>
            <a:r>
              <a:rPr lang="en-US" sz="1400" dirty="0"/>
              <a:t> in </a:t>
            </a:r>
            <a:r>
              <a:rPr lang="en-US" sz="1400" dirty="0" err="1"/>
              <a:t>vakgebied</a:t>
            </a:r>
            <a:r>
              <a:rPr lang="en-US" sz="1400" dirty="0"/>
              <a:t>, </a:t>
            </a:r>
            <a:r>
              <a:rPr lang="en-US" sz="1400" dirty="0" err="1"/>
              <a:t>waarvan</a:t>
            </a:r>
            <a:r>
              <a:rPr lang="en-US" sz="1400" dirty="0"/>
              <a:t> 10 </a:t>
            </a:r>
            <a:r>
              <a:rPr lang="en-US" sz="1400" dirty="0" err="1"/>
              <a:t>jaar</a:t>
            </a:r>
            <a:r>
              <a:rPr lang="en-US" sz="1400" dirty="0"/>
              <a:t> </a:t>
            </a:r>
            <a:r>
              <a:rPr lang="en-US" sz="1400" dirty="0" err="1"/>
              <a:t>Nationaal</a:t>
            </a:r>
            <a:r>
              <a:rPr lang="en-US" sz="1400" dirty="0"/>
              <a:t> </a:t>
            </a:r>
            <a:r>
              <a:rPr lang="en-US" sz="1400" dirty="0" err="1"/>
              <a:t>Archief</a:t>
            </a:r>
            <a:endParaRPr lang="en-US" sz="1400" dirty="0"/>
          </a:p>
          <a:p>
            <a:pPr indent="-2286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NL" sz="1400" dirty="0"/>
              <a:t>17</a:t>
            </a:r>
            <a:r>
              <a:rPr lang="en-US" sz="1400" dirty="0"/>
              <a:t> </a:t>
            </a:r>
            <a:r>
              <a:rPr lang="en-US" sz="1400" dirty="0" err="1"/>
              <a:t>jaar</a:t>
            </a:r>
            <a:r>
              <a:rPr lang="en-US" sz="1400" dirty="0"/>
              <a:t> ‘</a:t>
            </a:r>
            <a:r>
              <a:rPr lang="en-US" sz="1400" b="1" dirty="0"/>
              <a:t>eric burger document management</a:t>
            </a:r>
            <a:r>
              <a:rPr lang="en-US" sz="1400" dirty="0"/>
              <a:t>’ </a:t>
            </a:r>
          </a:p>
          <a:p>
            <a:pPr indent="-2286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b="1" dirty="0" err="1"/>
              <a:t>Onafhankelijk</a:t>
            </a:r>
            <a:r>
              <a:rPr lang="en-NL" sz="1400" b="1" dirty="0"/>
              <a:t> consultant</a:t>
            </a:r>
            <a:endParaRPr lang="en-US" sz="1400" dirty="0"/>
          </a:p>
          <a:p>
            <a:pPr marL="228600" lvl="1" indent="-2286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 defTabSz="914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NL" sz="1400" dirty="0"/>
              <a:t>Blogs </a:t>
            </a:r>
            <a:r>
              <a:rPr lang="en-US" sz="1400" dirty="0"/>
              <a:t>over </a:t>
            </a:r>
            <a:r>
              <a:rPr lang="en-NL" sz="1400" dirty="0"/>
              <a:t>Microsoft 365 &amp; S</a:t>
            </a:r>
            <a:r>
              <a:rPr lang="en-US" sz="1400" dirty="0" err="1"/>
              <a:t>harePoint</a:t>
            </a:r>
            <a:r>
              <a:rPr lang="en-US" sz="1400" dirty="0"/>
              <a:t>, recordsmanagement </a:t>
            </a:r>
            <a:r>
              <a:rPr lang="en-NL" sz="1400" dirty="0"/>
              <a:t> &amp; </a:t>
            </a:r>
            <a:r>
              <a:rPr lang="en-US" sz="1400" dirty="0"/>
              <a:t>governance op </a:t>
            </a:r>
            <a:r>
              <a:rPr lang="en-US" sz="1400" dirty="0">
                <a:hlinkClick r:id="rId3"/>
              </a:rPr>
              <a:t>http://www.ericburger.nl/blog/</a:t>
            </a:r>
            <a:r>
              <a:rPr lang="en-US" sz="1400" dirty="0"/>
              <a:t> </a:t>
            </a:r>
          </a:p>
          <a:p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415676-6035-264C-AA3A-A945477D1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985394-3ABF-4805-BCA3-E39907E86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4" y="1230922"/>
            <a:ext cx="4391024" cy="1323439"/>
          </a:xfrm>
        </p:spPr>
        <p:txBody>
          <a:bodyPr anchor="t">
            <a:normAutofit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W</a:t>
            </a:r>
            <a:r>
              <a:rPr lang="en-NL" sz="4000">
                <a:solidFill>
                  <a:schemeClr val="bg1"/>
                </a:solidFill>
              </a:rPr>
              <a:t>ie is bang voor de cloud?</a:t>
            </a:r>
            <a:endParaRPr lang="nl-NL" sz="40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564397-FD9E-4652-8ECA-6997D645B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533" y="2345257"/>
            <a:ext cx="5257799" cy="3848924"/>
          </a:xfrm>
        </p:spPr>
        <p:txBody>
          <a:bodyPr>
            <a:normAutofit/>
          </a:bodyPr>
          <a:lstStyle/>
          <a:p>
            <a:endParaRPr lang="en-NL" sz="1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Observaties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uit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mijn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adviespraktijk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:</a:t>
            </a:r>
          </a:p>
          <a:p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Misverstanden</a:t>
            </a:r>
            <a:endParaRPr lang="en-NL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Achterhaalde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visies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nl-NL" sz="1800" dirty="0">
                <a:solidFill>
                  <a:schemeClr val="bg1">
                    <a:alpha val="80000"/>
                  </a:schemeClr>
                </a:solidFill>
              </a:rPr>
              <a:t>V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erwarring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applicatie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naamgeving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: OneDrive, SharePoint, Exchange</a:t>
            </a:r>
          </a:p>
          <a:p>
            <a:r>
              <a:rPr lang="nl-NL" sz="1800" dirty="0">
                <a:solidFill>
                  <a:schemeClr val="bg1">
                    <a:alpha val="80000"/>
                  </a:schemeClr>
                </a:solidFill>
              </a:rPr>
              <a:t>A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ppels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/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peren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: Microsoft ≠ Facebook</a:t>
            </a:r>
          </a:p>
          <a:p>
            <a:endParaRPr lang="en-NL" sz="18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nl-NL" sz="1800" dirty="0">
                <a:solidFill>
                  <a:schemeClr val="bg1">
                    <a:alpha val="80000"/>
                  </a:schemeClr>
                </a:solidFill>
              </a:rPr>
              <a:t>D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iscussie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en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kritisch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volgen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goed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, maar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zorg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dat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je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juist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en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voortdurend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nl-NL" sz="1800" dirty="0">
                <a:solidFill>
                  <a:schemeClr val="bg1">
                    <a:alpha val="80000"/>
                  </a:schemeClr>
                </a:solidFill>
              </a:rPr>
              <a:t>geïnformeerd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NL" sz="1800" dirty="0" err="1">
                <a:solidFill>
                  <a:schemeClr val="bg1">
                    <a:alpha val="80000"/>
                  </a:schemeClr>
                </a:solidFill>
              </a:rPr>
              <a:t>blijft</a:t>
            </a:r>
            <a:r>
              <a:rPr lang="en-NL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endParaRPr lang="nl-NL" sz="10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359B59-0183-4CFA-B804-4D915A6E9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1" y="2489306"/>
            <a:ext cx="4369112" cy="178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2EE8676-C841-461A-982E-7B2F9B5E7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961">
            <a:off x="5640624" y="428762"/>
            <a:ext cx="3438908" cy="22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5F0EE1-177F-43C2-BC89-A1F7D49D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76">
            <a:off x="8907154" y="913796"/>
            <a:ext cx="2068179" cy="195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99E3AF6-FF54-8F43-9E2C-DE07CF0A1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8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innen, plant, schotel, tafel&#10;&#10;Automatisch gegenereerde beschrijving">
            <a:extLst>
              <a:ext uri="{FF2B5EF4-FFF2-40B4-BE49-F238E27FC236}">
                <a16:creationId xmlns:a16="http://schemas.microsoft.com/office/drawing/2014/main" id="{07E530DD-1506-4A41-BF97-3F8A4664B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0" r="9091" b="5662"/>
          <a:stretch/>
        </p:blipFill>
        <p:spPr>
          <a:xfrm>
            <a:off x="-476250" y="-642331"/>
            <a:ext cx="16421100" cy="87225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D76B1C-B452-4F26-AF4D-4B584DE7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NL" sz="4000"/>
              <a:t>Microsoft 365, MS Teams en corona 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32EDC5-98B6-43D8-B4AF-9C259BDEB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/>
              <a:t>Corona 2020/22: </a:t>
            </a:r>
            <a:r>
              <a:rPr lang="en-NL" sz="2400" dirty="0" err="1"/>
              <a:t>grote</a:t>
            </a:r>
            <a:r>
              <a:rPr lang="en-NL" sz="2400" dirty="0"/>
              <a:t> </a:t>
            </a:r>
            <a:r>
              <a:rPr lang="en-NL" sz="2400" dirty="0" err="1"/>
              <a:t>stimulans</a:t>
            </a:r>
            <a:r>
              <a:rPr lang="en-NL" sz="2400" dirty="0"/>
              <a:t> </a:t>
            </a:r>
            <a:r>
              <a:rPr lang="en-NL" sz="2400" dirty="0" err="1"/>
              <a:t>voor</a:t>
            </a:r>
            <a:r>
              <a:rPr lang="en-NL" sz="2400" dirty="0"/>
              <a:t> video </a:t>
            </a:r>
            <a:r>
              <a:rPr lang="en-NL" sz="2400" dirty="0" err="1"/>
              <a:t>vergaderen</a:t>
            </a:r>
            <a:r>
              <a:rPr lang="en-NL" sz="2400" dirty="0"/>
              <a:t>, maar:</a:t>
            </a:r>
          </a:p>
          <a:p>
            <a:r>
              <a:rPr lang="nl-NL" sz="2400" dirty="0"/>
              <a:t>G</a:t>
            </a:r>
            <a:r>
              <a:rPr lang="en-NL" sz="2400" dirty="0"/>
              <a:t>rote </a:t>
            </a:r>
            <a:r>
              <a:rPr lang="en-NL" sz="2400" dirty="0" err="1"/>
              <a:t>haast</a:t>
            </a:r>
            <a:r>
              <a:rPr lang="en-NL" sz="2400" dirty="0"/>
              <a:t> </a:t>
            </a:r>
            <a:r>
              <a:rPr lang="en-NL" sz="2400" dirty="0" err="1"/>
              <a:t>bij</a:t>
            </a:r>
            <a:r>
              <a:rPr lang="en-NL" sz="2400" dirty="0"/>
              <a:t> </a:t>
            </a:r>
            <a:r>
              <a:rPr lang="en-NL" sz="2400" dirty="0" err="1"/>
              <a:t>introductie</a:t>
            </a:r>
            <a:r>
              <a:rPr lang="en-NL" sz="2400" dirty="0"/>
              <a:t> </a:t>
            </a:r>
          </a:p>
          <a:p>
            <a:r>
              <a:rPr lang="nl-NL" sz="2400" dirty="0"/>
              <a:t>N</a:t>
            </a:r>
            <a:r>
              <a:rPr lang="en-NL" sz="2400" dirty="0" err="1"/>
              <a:t>adruk</a:t>
            </a:r>
            <a:r>
              <a:rPr lang="en-NL" sz="2400" dirty="0"/>
              <a:t> op </a:t>
            </a:r>
            <a:r>
              <a:rPr lang="en-NL" sz="2400" dirty="0" err="1"/>
              <a:t>vergaderen</a:t>
            </a:r>
            <a:r>
              <a:rPr lang="en-NL" sz="2400" dirty="0"/>
              <a:t> op </a:t>
            </a:r>
            <a:r>
              <a:rPr lang="en-NL" sz="2400" dirty="0" err="1"/>
              <a:t>afstand</a:t>
            </a:r>
            <a:endParaRPr lang="en-NL" sz="2400" dirty="0"/>
          </a:p>
          <a:p>
            <a:r>
              <a:rPr lang="nl-NL" sz="2400" dirty="0"/>
              <a:t>A</a:t>
            </a:r>
            <a:r>
              <a:rPr lang="en-NL" sz="2400" dirty="0" err="1"/>
              <a:t>andacht</a:t>
            </a:r>
            <a:r>
              <a:rPr lang="en-NL" sz="2400" dirty="0"/>
              <a:t> </a:t>
            </a:r>
            <a:r>
              <a:rPr lang="en-NL" sz="2400" dirty="0" err="1"/>
              <a:t>voor</a:t>
            </a:r>
            <a:r>
              <a:rPr lang="en-NL" sz="2400" dirty="0"/>
              <a:t> </a:t>
            </a:r>
            <a:r>
              <a:rPr lang="en-NL" sz="2400" dirty="0" err="1"/>
              <a:t>authenticatie</a:t>
            </a:r>
            <a:endParaRPr lang="en-NL" sz="2400" dirty="0"/>
          </a:p>
          <a:p>
            <a:r>
              <a:rPr lang="nl-NL" sz="2400" dirty="0"/>
              <a:t>V</a:t>
            </a:r>
            <a:r>
              <a:rPr lang="en-NL" sz="2400" dirty="0" err="1"/>
              <a:t>aak</a:t>
            </a:r>
            <a:r>
              <a:rPr lang="en-NL" sz="2400" dirty="0"/>
              <a:t> met </a:t>
            </a:r>
            <a:r>
              <a:rPr lang="en-NL" sz="2400" dirty="0" err="1"/>
              <a:t>verwaarlozing</a:t>
            </a:r>
            <a:r>
              <a:rPr lang="en-NL" sz="2400" dirty="0"/>
              <a:t> van </a:t>
            </a:r>
            <a:r>
              <a:rPr lang="en-NL" sz="2400" dirty="0" err="1"/>
              <a:t>opslag</a:t>
            </a:r>
            <a:r>
              <a:rPr lang="en-NL" sz="2400" dirty="0"/>
              <a:t>, </a:t>
            </a:r>
            <a:r>
              <a:rPr lang="en-NL" sz="2400" dirty="0" err="1"/>
              <a:t>archivering</a:t>
            </a:r>
            <a:r>
              <a:rPr lang="en-NL" sz="2400" dirty="0"/>
              <a:t>, privacy </a:t>
            </a:r>
            <a:r>
              <a:rPr lang="en-NL" sz="2400" dirty="0" err="1"/>
              <a:t>en</a:t>
            </a:r>
            <a:r>
              <a:rPr lang="en-NL" sz="2400" dirty="0"/>
              <a:t> </a:t>
            </a:r>
            <a:r>
              <a:rPr lang="en-NL" sz="2400" dirty="0" err="1"/>
              <a:t>informatieveiligheid</a:t>
            </a:r>
            <a:r>
              <a:rPr lang="en-NL" sz="2400" dirty="0"/>
              <a:t> </a:t>
            </a:r>
          </a:p>
          <a:p>
            <a:endParaRPr lang="nl-NL" sz="24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A3615F-3853-804C-8B65-976DFA80C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42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binnen, LEGO, speelgoed, rommelig&#10;&#10;Automatisch gegenereerde beschrijving">
            <a:extLst>
              <a:ext uri="{FF2B5EF4-FFF2-40B4-BE49-F238E27FC236}">
                <a16:creationId xmlns:a16="http://schemas.microsoft.com/office/drawing/2014/main" id="{AF476974-9291-4529-BEA0-AD8481B90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 r="9091" b="180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D76B1C-B452-4F26-AF4D-4B584DE7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NL" sz="4000" dirty="0"/>
              <a:t>Microsoft 365, MS Teams </a:t>
            </a:r>
            <a:r>
              <a:rPr lang="en-NL" sz="4000" dirty="0" err="1"/>
              <a:t>en</a:t>
            </a:r>
            <a:r>
              <a:rPr lang="en-NL" sz="4000" dirty="0"/>
              <a:t> corona (2) 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32EDC5-98B6-43D8-B4AF-9C259BDEB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749371" cy="39113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1800" dirty="0" err="1"/>
              <a:t>Gevolgen</a:t>
            </a:r>
            <a:r>
              <a:rPr lang="en-NL" sz="1800" dirty="0"/>
              <a:t> </a:t>
            </a:r>
            <a:r>
              <a:rPr lang="en-NL" sz="1800" dirty="0" err="1"/>
              <a:t>informatiebeheer</a:t>
            </a:r>
            <a:r>
              <a:rPr lang="en-NL" sz="1800" dirty="0"/>
              <a:t>:</a:t>
            </a:r>
          </a:p>
          <a:p>
            <a:r>
              <a:rPr lang="en-NL" sz="1800" dirty="0"/>
              <a:t>Microsoft 365 </a:t>
            </a:r>
            <a:r>
              <a:rPr lang="en-NL" sz="1800" dirty="0" err="1"/>
              <a:t>wèl</a:t>
            </a:r>
            <a:r>
              <a:rPr lang="en-NL" sz="1800" dirty="0"/>
              <a:t> laten </a:t>
            </a:r>
            <a:r>
              <a:rPr lang="en-NL" sz="1800" dirty="0" err="1"/>
              <a:t>gebruiken</a:t>
            </a:r>
            <a:r>
              <a:rPr lang="en-NL" sz="1800" dirty="0"/>
              <a:t>, maar </a:t>
            </a:r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beheren</a:t>
            </a:r>
            <a:endParaRPr lang="en-NL" sz="1800" dirty="0"/>
          </a:p>
          <a:p>
            <a:r>
              <a:rPr lang="en-NL" sz="1800" dirty="0"/>
              <a:t>Teams-</a:t>
            </a:r>
            <a:r>
              <a:rPr lang="en-NL" sz="1800" dirty="0" err="1"/>
              <a:t>creatie</a:t>
            </a:r>
            <a:r>
              <a:rPr lang="en-NL" sz="1800" dirty="0"/>
              <a:t> </a:t>
            </a:r>
            <a:r>
              <a:rPr lang="en-NL" sz="1800" dirty="0" err="1"/>
              <a:t>wel</a:t>
            </a:r>
            <a:r>
              <a:rPr lang="en-NL" sz="1800" dirty="0"/>
              <a:t> </a:t>
            </a:r>
            <a:r>
              <a:rPr lang="en-NL" sz="1800" dirty="0" err="1"/>
              <a:t>vrijlaten</a:t>
            </a:r>
            <a:r>
              <a:rPr lang="en-NL" sz="1800" dirty="0"/>
              <a:t>, maar </a:t>
            </a:r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beheren</a:t>
            </a:r>
            <a:endParaRPr lang="en-NL" sz="1800" dirty="0"/>
          </a:p>
          <a:p>
            <a:r>
              <a:rPr lang="nl-NL" sz="1800" dirty="0"/>
              <a:t>O</a:t>
            </a:r>
            <a:r>
              <a:rPr lang="en-NL" sz="1800" dirty="0" err="1"/>
              <a:t>nbeheerde</a:t>
            </a:r>
            <a:r>
              <a:rPr lang="en-NL" sz="1800" dirty="0"/>
              <a:t> content in SharePoint Online:</a:t>
            </a:r>
          </a:p>
          <a:p>
            <a:pPr lvl="1"/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beschermd</a:t>
            </a:r>
            <a:r>
              <a:rPr lang="en-NL" sz="1800" dirty="0"/>
              <a:t>,</a:t>
            </a:r>
          </a:p>
          <a:p>
            <a:pPr lvl="1"/>
            <a:r>
              <a:rPr lang="en-NL" sz="1800" dirty="0" err="1"/>
              <a:t>niet</a:t>
            </a:r>
            <a:r>
              <a:rPr lang="en-NL" sz="1800" dirty="0"/>
              <a:t> </a:t>
            </a:r>
            <a:r>
              <a:rPr lang="en-NL" sz="1800" dirty="0" err="1"/>
              <a:t>gearchiveerd</a:t>
            </a:r>
            <a:r>
              <a:rPr lang="en-NL" sz="1800" dirty="0"/>
              <a:t>, </a:t>
            </a:r>
          </a:p>
          <a:p>
            <a:pPr lvl="1"/>
            <a:r>
              <a:rPr lang="en-NL" sz="1800" dirty="0" err="1"/>
              <a:t>geen</a:t>
            </a:r>
            <a:r>
              <a:rPr lang="en-NL" sz="1800" dirty="0"/>
              <a:t> </a:t>
            </a:r>
            <a:r>
              <a:rPr lang="en-NL" sz="1800" dirty="0" err="1"/>
              <a:t>zicht</a:t>
            </a:r>
            <a:r>
              <a:rPr lang="en-NL" sz="1800" dirty="0"/>
              <a:t> op </a:t>
            </a:r>
            <a:r>
              <a:rPr lang="en-NL" sz="1800" dirty="0" err="1"/>
              <a:t>vertrouwelijke</a:t>
            </a:r>
            <a:r>
              <a:rPr lang="en-NL" sz="1800" dirty="0"/>
              <a:t> </a:t>
            </a:r>
            <a:r>
              <a:rPr lang="en-NL" sz="1800" dirty="0" err="1"/>
              <a:t>informatie</a:t>
            </a:r>
            <a:r>
              <a:rPr lang="en-NL" sz="1800" dirty="0"/>
              <a:t>,</a:t>
            </a:r>
          </a:p>
          <a:p>
            <a:pPr lvl="1"/>
            <a:r>
              <a:rPr lang="en-NL" sz="1800" dirty="0" err="1"/>
              <a:t>geen</a:t>
            </a:r>
            <a:r>
              <a:rPr lang="en-NL" sz="1800" dirty="0"/>
              <a:t> </a:t>
            </a:r>
            <a:r>
              <a:rPr lang="en-NL" sz="1800" dirty="0" err="1"/>
              <a:t>beheer</a:t>
            </a:r>
            <a:r>
              <a:rPr lang="en-NL" sz="1800" dirty="0"/>
              <a:t> privacy </a:t>
            </a:r>
            <a:r>
              <a:rPr lang="en-NL" sz="1800" dirty="0" err="1"/>
              <a:t>gevoelige</a:t>
            </a:r>
            <a:r>
              <a:rPr lang="en-NL" sz="1800" dirty="0"/>
              <a:t> </a:t>
            </a:r>
            <a:r>
              <a:rPr lang="en-NL" sz="1800" dirty="0" err="1"/>
              <a:t>informatie</a:t>
            </a:r>
            <a:endParaRPr lang="en-NL" sz="1800" dirty="0"/>
          </a:p>
          <a:p>
            <a:r>
              <a:rPr lang="en-NL" sz="1800" dirty="0" err="1"/>
              <a:t>Informatiebeheerders</a:t>
            </a:r>
            <a:r>
              <a:rPr lang="en-NL" sz="1800" dirty="0"/>
              <a:t> </a:t>
            </a:r>
            <a:r>
              <a:rPr lang="en-NL" sz="1800" dirty="0" err="1"/>
              <a:t>en</a:t>
            </a:r>
            <a:r>
              <a:rPr lang="en-NL" sz="1800" dirty="0"/>
              <a:t> recordsmanagers NIET </a:t>
            </a:r>
            <a:r>
              <a:rPr lang="en-NL" sz="1800" dirty="0" err="1"/>
              <a:t>geïntegreerd</a:t>
            </a:r>
            <a:r>
              <a:rPr lang="en-NL" sz="1800" dirty="0"/>
              <a:t> in </a:t>
            </a:r>
            <a:r>
              <a:rPr lang="en-NL" sz="1800" dirty="0" err="1"/>
              <a:t>beheer</a:t>
            </a:r>
            <a:r>
              <a:rPr lang="en-NL" sz="1800" dirty="0"/>
              <a:t> team</a:t>
            </a:r>
          </a:p>
          <a:p>
            <a:r>
              <a:rPr lang="en-NL" sz="1800" dirty="0"/>
              <a:t>Vaak: </a:t>
            </a:r>
            <a:r>
              <a:rPr lang="en-NL" sz="1800" dirty="0" err="1"/>
              <a:t>geen</a:t>
            </a:r>
            <a:r>
              <a:rPr lang="en-NL" sz="1800" dirty="0"/>
              <a:t> </a:t>
            </a:r>
            <a:r>
              <a:rPr lang="en-NL" sz="1800" dirty="0" err="1"/>
              <a:t>toegang</a:t>
            </a:r>
            <a:r>
              <a:rPr lang="en-NL" sz="1800" dirty="0"/>
              <a:t> recordsmanager tot Compliance </a:t>
            </a:r>
            <a:r>
              <a:rPr lang="en-NL" sz="1800" dirty="0" err="1"/>
              <a:t>Center</a:t>
            </a:r>
            <a:endParaRPr lang="en-NL" sz="1800" dirty="0"/>
          </a:p>
          <a:p>
            <a:endParaRPr lang="nl-NL" sz="17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991119-FAA2-3A4B-8E1B-BC669AB9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9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NL" sz="3800" dirty="0">
                <a:solidFill>
                  <a:schemeClr val="bg1"/>
                </a:solidFill>
              </a:rPr>
              <a:t>‘archiving by design’ – maar hoe dan?</a:t>
            </a:r>
            <a:endParaRPr lang="nl-NL" sz="3800" dirty="0">
              <a:solidFill>
                <a:schemeClr val="bg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CDA80D-670A-4719-A886-63E27C236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824348"/>
            <a:ext cx="6577687" cy="393541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NL" sz="1900" dirty="0" err="1">
                <a:solidFill>
                  <a:schemeClr val="bg1"/>
                </a:solidFill>
              </a:rPr>
              <a:t>Praktijk</a:t>
            </a:r>
            <a:r>
              <a:rPr lang="en-NL" sz="1900" dirty="0">
                <a:solidFill>
                  <a:schemeClr val="bg1"/>
                </a:solidFill>
              </a:rPr>
              <a:t>: </a:t>
            </a:r>
          </a:p>
          <a:p>
            <a:r>
              <a:rPr lang="nl-NL" sz="1900" dirty="0" err="1">
                <a:solidFill>
                  <a:schemeClr val="bg1"/>
                </a:solidFill>
              </a:rPr>
              <a:t>Kopi</a:t>
            </a:r>
            <a:r>
              <a:rPr lang="en-NL" sz="1900" dirty="0">
                <a:solidFill>
                  <a:schemeClr val="bg1"/>
                </a:solidFill>
              </a:rPr>
              <a:t>ë</a:t>
            </a:r>
            <a:r>
              <a:rPr lang="nl-NL" sz="1900" dirty="0">
                <a:solidFill>
                  <a:schemeClr val="bg1"/>
                </a:solidFill>
              </a:rPr>
              <a:t>ren</a:t>
            </a:r>
            <a:r>
              <a:rPr lang="en-NL" sz="1900" dirty="0">
                <a:solidFill>
                  <a:schemeClr val="bg1"/>
                </a:solidFill>
              </a:rPr>
              <a:t> van </a:t>
            </a:r>
            <a:r>
              <a:rPr lang="en-NL" sz="1900" dirty="0" err="1">
                <a:solidFill>
                  <a:schemeClr val="bg1"/>
                </a:solidFill>
              </a:rPr>
              <a:t>klein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deel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informatie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naar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afzonderlijk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archiefsysteem</a:t>
            </a:r>
            <a:endParaRPr lang="en-NL" sz="1900" dirty="0">
              <a:solidFill>
                <a:schemeClr val="bg1"/>
              </a:solidFill>
            </a:endParaRPr>
          </a:p>
          <a:p>
            <a:r>
              <a:rPr lang="en-NL" sz="1900" dirty="0" err="1">
                <a:solidFill>
                  <a:schemeClr val="bg1"/>
                </a:solidFill>
              </a:rPr>
              <a:t>Zorgvuldig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beheer</a:t>
            </a:r>
            <a:r>
              <a:rPr lang="en-NL" sz="1900" dirty="0">
                <a:solidFill>
                  <a:schemeClr val="bg1"/>
                </a:solidFill>
              </a:rPr>
              <a:t> &amp; </a:t>
            </a:r>
            <a:r>
              <a:rPr lang="en-NL" sz="1900" dirty="0" err="1">
                <a:solidFill>
                  <a:schemeClr val="bg1"/>
                </a:solidFill>
              </a:rPr>
              <a:t>vernietiging</a:t>
            </a:r>
            <a:r>
              <a:rPr lang="en-NL" sz="1900" dirty="0">
                <a:solidFill>
                  <a:schemeClr val="bg1"/>
                </a:solidFill>
              </a:rPr>
              <a:t> van </a:t>
            </a:r>
            <a:r>
              <a:rPr lang="en-NL" sz="1900" dirty="0" err="1">
                <a:solidFill>
                  <a:schemeClr val="bg1"/>
                </a:solidFill>
              </a:rPr>
              <a:t>deze</a:t>
            </a:r>
            <a:r>
              <a:rPr lang="en-NL" sz="1900" dirty="0">
                <a:solidFill>
                  <a:schemeClr val="bg1"/>
                </a:solidFill>
              </a:rPr>
              <a:t>  </a:t>
            </a:r>
            <a:r>
              <a:rPr lang="en-NL" sz="1900" dirty="0" err="1">
                <a:solidFill>
                  <a:schemeClr val="bg1"/>
                </a:solidFill>
              </a:rPr>
              <a:t>kopie</a:t>
            </a:r>
            <a:r>
              <a:rPr lang="en-NL" sz="1900" dirty="0">
                <a:solidFill>
                  <a:schemeClr val="bg1"/>
                </a:solidFill>
              </a:rPr>
              <a:t> in </a:t>
            </a:r>
            <a:r>
              <a:rPr lang="en-NL" sz="1900" dirty="0" err="1">
                <a:solidFill>
                  <a:schemeClr val="bg1"/>
                </a:solidFill>
              </a:rPr>
              <a:t>archiefsysteem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</a:p>
          <a:p>
            <a:r>
              <a:rPr lang="en-NL" sz="1900" dirty="0">
                <a:solidFill>
                  <a:schemeClr val="bg1"/>
                </a:solidFill>
              </a:rPr>
              <a:t>Heel </a:t>
            </a:r>
            <a:r>
              <a:rPr lang="en-NL" sz="1900" dirty="0" err="1">
                <a:solidFill>
                  <a:schemeClr val="bg1"/>
                </a:solidFill>
              </a:rPr>
              <a:t>veel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informatie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onbeheerd</a:t>
            </a:r>
            <a:endParaRPr lang="en-NL" sz="1900" dirty="0">
              <a:solidFill>
                <a:schemeClr val="bg1"/>
              </a:solidFill>
            </a:endParaRPr>
          </a:p>
          <a:p>
            <a:r>
              <a:rPr lang="nl-NL" sz="1900" dirty="0">
                <a:solidFill>
                  <a:schemeClr val="bg1"/>
                </a:solidFill>
              </a:rPr>
              <a:t>V</a:t>
            </a:r>
            <a:r>
              <a:rPr lang="en-NL" sz="1900" dirty="0">
                <a:solidFill>
                  <a:schemeClr val="bg1"/>
                </a:solidFill>
              </a:rPr>
              <a:t>eel </a:t>
            </a:r>
            <a:r>
              <a:rPr lang="en-NL" sz="1900" dirty="0" err="1">
                <a:solidFill>
                  <a:schemeClr val="bg1"/>
                </a:solidFill>
              </a:rPr>
              <a:t>informatie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dubbel</a:t>
            </a:r>
            <a:r>
              <a:rPr lang="en-NL" sz="1900" dirty="0">
                <a:solidFill>
                  <a:schemeClr val="bg1"/>
                </a:solidFill>
              </a:rPr>
              <a:t>, x-</a:t>
            </a:r>
            <a:r>
              <a:rPr lang="en-NL" sz="1900" dirty="0" err="1">
                <a:solidFill>
                  <a:schemeClr val="bg1"/>
                </a:solidFill>
              </a:rPr>
              <a:t>voud</a:t>
            </a:r>
            <a:endParaRPr lang="en-NL" sz="1900" dirty="0">
              <a:solidFill>
                <a:schemeClr val="bg1"/>
              </a:solidFill>
            </a:endParaRPr>
          </a:p>
          <a:p>
            <a:r>
              <a:rPr lang="nl-NL" sz="1900" dirty="0">
                <a:solidFill>
                  <a:schemeClr val="bg1"/>
                </a:solidFill>
              </a:rPr>
              <a:t>G</a:t>
            </a:r>
            <a:r>
              <a:rPr lang="en-NL" sz="1900" dirty="0" err="1">
                <a:solidFill>
                  <a:schemeClr val="bg1"/>
                </a:solidFill>
              </a:rPr>
              <a:t>een</a:t>
            </a:r>
            <a:r>
              <a:rPr lang="en-NL" sz="1900" dirty="0">
                <a:solidFill>
                  <a:schemeClr val="bg1"/>
                </a:solidFill>
              </a:rPr>
              <a:t> grip op e-mail, chat, etc. </a:t>
            </a:r>
          </a:p>
          <a:p>
            <a:pPr marL="0" indent="0">
              <a:buNone/>
            </a:pPr>
            <a:endParaRPr lang="en-NL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NL" sz="1900" dirty="0">
                <a:solidFill>
                  <a:schemeClr val="bg1"/>
                </a:solidFill>
              </a:rPr>
              <a:t>Wens: </a:t>
            </a:r>
          </a:p>
          <a:p>
            <a:r>
              <a:rPr lang="nl-NL" sz="1900" dirty="0">
                <a:solidFill>
                  <a:schemeClr val="bg1"/>
                </a:solidFill>
              </a:rPr>
              <a:t>A</a:t>
            </a:r>
            <a:r>
              <a:rPr lang="en-NL" sz="1900" dirty="0" err="1">
                <a:solidFill>
                  <a:schemeClr val="bg1"/>
                </a:solidFill>
              </a:rPr>
              <a:t>rchiveringsregels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ingebouwd</a:t>
            </a:r>
            <a:r>
              <a:rPr lang="en-NL" sz="1900" dirty="0">
                <a:solidFill>
                  <a:schemeClr val="bg1"/>
                </a:solidFill>
              </a:rPr>
              <a:t> in </a:t>
            </a:r>
            <a:r>
              <a:rPr lang="en-NL" sz="1900" dirty="0" err="1">
                <a:solidFill>
                  <a:schemeClr val="bg1"/>
                </a:solidFill>
              </a:rPr>
              <a:t>systemen</a:t>
            </a:r>
            <a:r>
              <a:rPr lang="en-NL" sz="1900" dirty="0">
                <a:solidFill>
                  <a:schemeClr val="bg1"/>
                </a:solidFill>
              </a:rPr>
              <a:t> met content </a:t>
            </a:r>
          </a:p>
          <a:p>
            <a:r>
              <a:rPr lang="nl-NL" sz="1900" dirty="0">
                <a:solidFill>
                  <a:schemeClr val="bg1"/>
                </a:solidFill>
              </a:rPr>
              <a:t>C</a:t>
            </a:r>
            <a:r>
              <a:rPr lang="en-NL" sz="1900" dirty="0" err="1">
                <a:solidFill>
                  <a:schemeClr val="bg1"/>
                </a:solidFill>
              </a:rPr>
              <a:t>entrale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sturing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en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beheersing</a:t>
            </a:r>
            <a:r>
              <a:rPr lang="en-NL" sz="1900" dirty="0">
                <a:solidFill>
                  <a:schemeClr val="bg1"/>
                </a:solidFill>
              </a:rPr>
              <a:t> </a:t>
            </a:r>
            <a:r>
              <a:rPr lang="en-NL" sz="1900" dirty="0" err="1">
                <a:solidFill>
                  <a:schemeClr val="bg1"/>
                </a:solidFill>
              </a:rPr>
              <a:t>archivering</a:t>
            </a:r>
            <a:endParaRPr lang="en-NL" sz="1900" dirty="0">
              <a:solidFill>
                <a:schemeClr val="bg1"/>
              </a:solidFill>
            </a:endParaRPr>
          </a:p>
          <a:p>
            <a:r>
              <a:rPr lang="en-NL" sz="1900" dirty="0">
                <a:solidFill>
                  <a:schemeClr val="bg1"/>
                </a:solidFill>
              </a:rPr>
              <a:t>Grip op </a:t>
            </a:r>
            <a:r>
              <a:rPr lang="en-NL" sz="1900" dirty="0" err="1">
                <a:solidFill>
                  <a:schemeClr val="bg1"/>
                </a:solidFill>
              </a:rPr>
              <a:t>meer</a:t>
            </a:r>
            <a:r>
              <a:rPr lang="en-NL" sz="1900" dirty="0">
                <a:solidFill>
                  <a:schemeClr val="bg1"/>
                </a:solidFill>
              </a:rPr>
              <a:t> dan document </a:t>
            </a:r>
            <a:r>
              <a:rPr lang="en-NL" sz="1900" dirty="0" err="1">
                <a:solidFill>
                  <a:schemeClr val="bg1"/>
                </a:solidFill>
              </a:rPr>
              <a:t>alleen</a:t>
            </a:r>
            <a:r>
              <a:rPr lang="en-NL" sz="1900" dirty="0">
                <a:solidFill>
                  <a:schemeClr val="bg1"/>
                </a:solidFill>
              </a:rPr>
              <a:t>: e-mail, chat, etc. </a:t>
            </a:r>
          </a:p>
          <a:p>
            <a:pPr marL="0" indent="0">
              <a:buNone/>
            </a:pPr>
            <a:endParaRPr lang="en-NL" sz="1900" dirty="0">
              <a:solidFill>
                <a:schemeClr val="bg1"/>
              </a:solidFill>
            </a:endParaRPr>
          </a:p>
          <a:p>
            <a:endParaRPr lang="en-NL" sz="1400" dirty="0">
              <a:solidFill>
                <a:schemeClr val="bg1"/>
              </a:solidFill>
            </a:endParaRPr>
          </a:p>
          <a:p>
            <a:endParaRPr lang="en-NL" sz="1400" dirty="0">
              <a:solidFill>
                <a:schemeClr val="bg1"/>
              </a:solidFill>
            </a:endParaRPr>
          </a:p>
          <a:p>
            <a:endParaRPr lang="nl-NL" sz="1400" dirty="0">
              <a:solidFill>
                <a:schemeClr val="bg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 descr="Jonge zakenman legt uit">
            <a:extLst>
              <a:ext uri="{FF2B5EF4-FFF2-40B4-BE49-F238E27FC236}">
                <a16:creationId xmlns:a16="http://schemas.microsoft.com/office/drawing/2014/main" id="{A4EB63D3-968B-44AC-8789-C57D10A60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79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  <p:sp>
        <p:nvSpPr>
          <p:cNvPr id="5" name="AutoShape 1" descr="save image">
            <a:extLst>
              <a:ext uri="{FF2B5EF4-FFF2-40B4-BE49-F238E27FC236}">
                <a16:creationId xmlns:a16="http://schemas.microsoft.com/office/drawing/2014/main" id="{9A74BB4A-690E-4CCD-995C-3E0B68051F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41E2FF7-E7D7-124D-9E05-D01B7ADEA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0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Verlicht paneel in een serverruimte">
            <a:extLst>
              <a:ext uri="{FF2B5EF4-FFF2-40B4-BE49-F238E27FC236}">
                <a16:creationId xmlns:a16="http://schemas.microsoft.com/office/drawing/2014/main" id="{66AF31A6-4558-4677-8B13-96351EA29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892DC9-09A7-41FB-B205-AA423F27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NL" sz="4000"/>
              <a:t>Microsoft 365 en visie op archivering</a:t>
            </a:r>
            <a:endParaRPr lang="nl-NL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97E12E-63C4-4248-8F36-954356B51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800" dirty="0"/>
              <a:t>B</a:t>
            </a:r>
            <a:r>
              <a:rPr lang="en-NL" sz="1800" dirty="0" err="1"/>
              <a:t>reuk</a:t>
            </a:r>
            <a:r>
              <a:rPr lang="en-NL" sz="1800" dirty="0"/>
              <a:t> met RM in SharePoint Server (want was </a:t>
            </a:r>
            <a:r>
              <a:rPr lang="en-NL" sz="1800" dirty="0" err="1"/>
              <a:t>alléén</a:t>
            </a:r>
            <a:r>
              <a:rPr lang="en-NL" sz="1800" dirty="0"/>
              <a:t> </a:t>
            </a:r>
            <a:r>
              <a:rPr lang="en-NL" sz="1800" dirty="0" err="1"/>
              <a:t>voor</a:t>
            </a:r>
            <a:r>
              <a:rPr lang="en-NL" sz="1800" dirty="0"/>
              <a:t> SP: </a:t>
            </a:r>
            <a:r>
              <a:rPr lang="en-NL" sz="1800" dirty="0" err="1"/>
              <a:t>recordcenter</a:t>
            </a:r>
            <a:r>
              <a:rPr lang="en-NL" sz="1800" dirty="0"/>
              <a:t>, in place records) </a:t>
            </a:r>
          </a:p>
          <a:p>
            <a:pPr marL="0" indent="0">
              <a:buNone/>
            </a:pPr>
            <a:r>
              <a:rPr lang="en-NL" sz="1800" dirty="0" err="1"/>
              <a:t>Ontwikkelingen</a:t>
            </a:r>
            <a:r>
              <a:rPr lang="en-NL" sz="1800" dirty="0"/>
              <a:t> </a:t>
            </a:r>
            <a:r>
              <a:rPr lang="en-NL" sz="1800" dirty="0" err="1"/>
              <a:t>vanaf</a:t>
            </a:r>
            <a:r>
              <a:rPr lang="en-NL" sz="1800" dirty="0"/>
              <a:t> ca  2017 </a:t>
            </a:r>
          </a:p>
          <a:p>
            <a:pPr lvl="1"/>
            <a:r>
              <a:rPr lang="nl-NL" sz="1800" dirty="0"/>
              <a:t>I</a:t>
            </a:r>
            <a:r>
              <a:rPr lang="en-NL" sz="1800" dirty="0"/>
              <a:t>n place </a:t>
            </a:r>
            <a:r>
              <a:rPr lang="en-NL" sz="1800" dirty="0" err="1"/>
              <a:t>oplossing</a:t>
            </a:r>
            <a:r>
              <a:rPr lang="en-NL" sz="1800" dirty="0"/>
              <a:t>: </a:t>
            </a:r>
            <a:r>
              <a:rPr lang="en-NL" sz="1800" dirty="0" err="1"/>
              <a:t>archiveren</a:t>
            </a:r>
            <a:r>
              <a:rPr lang="en-NL" sz="1800" dirty="0"/>
              <a:t> </a:t>
            </a:r>
            <a:r>
              <a:rPr lang="en-NL" sz="1800" dirty="0" err="1"/>
              <a:t>waar</a:t>
            </a:r>
            <a:r>
              <a:rPr lang="en-NL" sz="1800" dirty="0"/>
              <a:t> de content </a:t>
            </a:r>
            <a:r>
              <a:rPr lang="en-NL" sz="1800" dirty="0" err="1"/>
              <a:t>wordt</a:t>
            </a:r>
            <a:r>
              <a:rPr lang="en-NL" sz="1800" dirty="0"/>
              <a:t> </a:t>
            </a:r>
            <a:r>
              <a:rPr lang="en-NL" sz="1800" dirty="0" err="1"/>
              <a:t>geproduceerd</a:t>
            </a:r>
            <a:r>
              <a:rPr lang="en-NL" sz="1800" dirty="0"/>
              <a:t>/</a:t>
            </a:r>
            <a:r>
              <a:rPr lang="en-NL" sz="1800" dirty="0" err="1"/>
              <a:t>geplaatst</a:t>
            </a:r>
            <a:endParaRPr lang="en-NL" sz="1800" dirty="0"/>
          </a:p>
          <a:p>
            <a:pPr lvl="1"/>
            <a:r>
              <a:rPr lang="en-NL" sz="1800" dirty="0" err="1"/>
              <a:t>Eerst</a:t>
            </a:r>
            <a:r>
              <a:rPr lang="en-NL" sz="1800" dirty="0"/>
              <a:t> </a:t>
            </a:r>
            <a:r>
              <a:rPr lang="en-NL" sz="1800" dirty="0" err="1"/>
              <a:t>applicatie</a:t>
            </a:r>
            <a:r>
              <a:rPr lang="en-NL" sz="1800" dirty="0"/>
              <a:t> </a:t>
            </a:r>
            <a:r>
              <a:rPr lang="en-NL" sz="1800" dirty="0" err="1"/>
              <a:t>introduceren</a:t>
            </a:r>
            <a:r>
              <a:rPr lang="en-NL" sz="1800" dirty="0"/>
              <a:t>, later de </a:t>
            </a:r>
            <a:r>
              <a:rPr lang="en-NL" sz="1800" dirty="0" err="1"/>
              <a:t>archiveringsfunctionaliteit</a:t>
            </a:r>
            <a:r>
              <a:rPr lang="en-NL" sz="1800" dirty="0"/>
              <a:t> </a:t>
            </a:r>
            <a:r>
              <a:rPr lang="en-NL" sz="1800" dirty="0" err="1"/>
              <a:t>toegevoegd</a:t>
            </a:r>
            <a:r>
              <a:rPr lang="en-NL" sz="1800" dirty="0"/>
              <a:t> (</a:t>
            </a:r>
            <a:r>
              <a:rPr lang="en-NL" sz="1800" dirty="0" err="1"/>
              <a:t>vgl</a:t>
            </a:r>
            <a:r>
              <a:rPr lang="en-NL" sz="1800" dirty="0"/>
              <a:t>. Teams, Yammer) </a:t>
            </a:r>
          </a:p>
          <a:p>
            <a:pPr lvl="1"/>
            <a:r>
              <a:rPr lang="en-NL" sz="1800" dirty="0" err="1"/>
              <a:t>Handmatige</a:t>
            </a:r>
            <a:r>
              <a:rPr lang="en-NL" sz="1800" dirty="0"/>
              <a:t> </a:t>
            </a:r>
            <a:r>
              <a:rPr lang="en-NL" sz="1800" dirty="0" err="1"/>
              <a:t>en</a:t>
            </a:r>
            <a:r>
              <a:rPr lang="en-NL" sz="1800" dirty="0"/>
              <a:t> </a:t>
            </a:r>
            <a:r>
              <a:rPr lang="en-NL" sz="1800" dirty="0" err="1"/>
              <a:t>geautomatiseerde</a:t>
            </a:r>
            <a:r>
              <a:rPr lang="en-NL" sz="1800" dirty="0"/>
              <a:t> </a:t>
            </a:r>
            <a:r>
              <a:rPr lang="en-NL" sz="1800" dirty="0" err="1"/>
              <a:t>toepassing</a:t>
            </a:r>
            <a:r>
              <a:rPr lang="en-NL" sz="1800" dirty="0"/>
              <a:t> van </a:t>
            </a:r>
            <a:r>
              <a:rPr lang="en-NL" sz="1800" dirty="0" err="1"/>
              <a:t>bewaartermijnen</a:t>
            </a:r>
            <a:r>
              <a:rPr lang="en-NL" sz="1800" dirty="0"/>
              <a:t>, </a:t>
            </a:r>
            <a:r>
              <a:rPr lang="en-NL" sz="1800" dirty="0" err="1"/>
              <a:t>vernietigingslijst</a:t>
            </a:r>
            <a:r>
              <a:rPr lang="en-NL" sz="1800" dirty="0"/>
              <a:t>, </a:t>
            </a:r>
            <a:r>
              <a:rPr lang="en-NL" sz="1800" dirty="0" err="1"/>
              <a:t>verklaring</a:t>
            </a:r>
            <a:r>
              <a:rPr lang="en-NL" sz="1800" dirty="0"/>
              <a:t> </a:t>
            </a:r>
            <a:r>
              <a:rPr lang="en-NL" sz="1800" dirty="0" err="1"/>
              <a:t>vernietiging</a:t>
            </a:r>
            <a:r>
              <a:rPr lang="en-NL" sz="1800" dirty="0"/>
              <a:t>: </a:t>
            </a:r>
            <a:r>
              <a:rPr lang="en-NL" sz="1800" dirty="0" err="1"/>
              <a:t>afhankelijk</a:t>
            </a:r>
            <a:r>
              <a:rPr lang="en-NL" sz="1800" dirty="0"/>
              <a:t> van </a:t>
            </a:r>
            <a:r>
              <a:rPr lang="en-NL" sz="1800" dirty="0" err="1"/>
              <a:t>licentie</a:t>
            </a:r>
            <a:endParaRPr lang="en-NL" sz="1800" dirty="0"/>
          </a:p>
          <a:p>
            <a:pPr lvl="1"/>
            <a:r>
              <a:rPr lang="nl-NL" sz="1800" dirty="0"/>
              <a:t>V</a:t>
            </a:r>
            <a:r>
              <a:rPr lang="en-NL" sz="1800" dirty="0" err="1"/>
              <a:t>oortdurende</a:t>
            </a:r>
            <a:r>
              <a:rPr lang="en-NL" sz="1800" dirty="0"/>
              <a:t> </a:t>
            </a:r>
            <a:r>
              <a:rPr lang="en-NL" sz="1800" dirty="0" err="1"/>
              <a:t>verbetering</a:t>
            </a:r>
            <a:r>
              <a:rPr lang="en-NL" sz="1800" dirty="0"/>
              <a:t> </a:t>
            </a:r>
            <a:r>
              <a:rPr lang="en-NL" sz="1800" dirty="0" err="1"/>
              <a:t>en</a:t>
            </a:r>
            <a:r>
              <a:rPr lang="en-NL" sz="1800" dirty="0"/>
              <a:t> </a:t>
            </a:r>
            <a:r>
              <a:rPr lang="en-NL" sz="1800" dirty="0" err="1"/>
              <a:t>uitbreiding</a:t>
            </a:r>
            <a:r>
              <a:rPr lang="en-NL" sz="1800" dirty="0"/>
              <a:t>: </a:t>
            </a:r>
            <a:r>
              <a:rPr lang="en-NL" sz="1800" dirty="0" err="1"/>
              <a:t>gefaseerde</a:t>
            </a:r>
            <a:r>
              <a:rPr lang="en-NL" sz="1800" dirty="0"/>
              <a:t> </a:t>
            </a:r>
            <a:r>
              <a:rPr lang="en-NL" sz="1800" dirty="0" err="1"/>
              <a:t>goedkeuring</a:t>
            </a:r>
            <a:r>
              <a:rPr lang="en-NL" sz="1800" dirty="0"/>
              <a:t> </a:t>
            </a:r>
            <a:r>
              <a:rPr lang="en-NL" sz="1800" dirty="0" err="1"/>
              <a:t>vernietigingslijst</a:t>
            </a:r>
            <a:r>
              <a:rPr lang="en-NL" sz="1800" dirty="0"/>
              <a:t>, adaptive scopes</a:t>
            </a:r>
            <a:endParaRPr lang="en-US" sz="1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2A89144-2645-8C41-9C56-C3B56CF34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58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fbeelding 9" descr="Afbeelding met tekst, binnen, stoel, geel&#10;&#10;Automatisch gegenereerde beschrijving">
            <a:extLst>
              <a:ext uri="{FF2B5EF4-FFF2-40B4-BE49-F238E27FC236}">
                <a16:creationId xmlns:a16="http://schemas.microsoft.com/office/drawing/2014/main" id="{8711F5B7-4E25-46ED-A321-68B935553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" r="23289" b="2305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A65B5C-EB38-45E4-8D65-ABF3DC94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NL" sz="2400"/>
              <a:t>Archiveren van Teams chat, video-opnamen – en nog altijd: e-mail</a:t>
            </a:r>
            <a:endParaRPr lang="nl-NL" sz="240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9C59D6-BB59-4A8C-BBCD-CB212E67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219760" cy="39289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L" sz="2000" b="1" dirty="0"/>
              <a:t>Chat:</a:t>
            </a:r>
          </a:p>
          <a:p>
            <a:r>
              <a:rPr lang="nl-NL" sz="2000" dirty="0"/>
              <a:t>K</a:t>
            </a:r>
            <a:r>
              <a:rPr lang="en-NL" sz="2000" dirty="0" err="1"/>
              <a:t>anaal</a:t>
            </a:r>
            <a:r>
              <a:rPr lang="en-NL" sz="2000" dirty="0"/>
              <a:t> postings, </a:t>
            </a:r>
            <a:r>
              <a:rPr lang="en-NL" sz="2000" dirty="0" err="1"/>
              <a:t>incl</a:t>
            </a:r>
            <a:r>
              <a:rPr lang="en-NL" sz="2000" dirty="0"/>
              <a:t> </a:t>
            </a:r>
            <a:r>
              <a:rPr lang="en-NL" sz="2000" dirty="0" err="1"/>
              <a:t>privé</a:t>
            </a:r>
            <a:r>
              <a:rPr lang="en-NL" sz="2000" dirty="0"/>
              <a:t> </a:t>
            </a:r>
            <a:r>
              <a:rPr lang="en-NL" sz="2000" dirty="0" err="1"/>
              <a:t>kanalen</a:t>
            </a:r>
            <a:endParaRPr lang="en-NL" sz="2000" dirty="0"/>
          </a:p>
          <a:p>
            <a:r>
              <a:rPr lang="nl-NL" sz="2000" dirty="0"/>
              <a:t>I</a:t>
            </a:r>
            <a:r>
              <a:rPr lang="en-NL" sz="2000" dirty="0" err="1"/>
              <a:t>ndividuele</a:t>
            </a:r>
            <a:r>
              <a:rPr lang="en-NL" sz="2000" dirty="0"/>
              <a:t> chat</a:t>
            </a:r>
          </a:p>
          <a:p>
            <a:pPr marL="0" indent="0">
              <a:buNone/>
            </a:pPr>
            <a:r>
              <a:rPr lang="en-NL" sz="2000" b="1" dirty="0"/>
              <a:t>Video </a:t>
            </a:r>
            <a:r>
              <a:rPr lang="en-NL" sz="2000" b="1" dirty="0" err="1"/>
              <a:t>opnamen</a:t>
            </a:r>
            <a:r>
              <a:rPr lang="en-NL" sz="2000" b="1" dirty="0"/>
              <a:t>:</a:t>
            </a:r>
          </a:p>
          <a:p>
            <a:r>
              <a:rPr lang="nl-NL" sz="2000" dirty="0"/>
              <a:t>A</a:t>
            </a:r>
            <a:r>
              <a:rPr lang="en-NL" sz="2000" dirty="0" err="1"/>
              <a:t>utomatische</a:t>
            </a:r>
            <a:r>
              <a:rPr lang="en-NL" sz="2000" dirty="0"/>
              <a:t> </a:t>
            </a:r>
            <a:r>
              <a:rPr lang="en-NL" sz="2000" dirty="0" err="1"/>
              <a:t>expiratie</a:t>
            </a:r>
            <a:endParaRPr lang="en-NL" sz="2000" dirty="0"/>
          </a:p>
          <a:p>
            <a:r>
              <a:rPr lang="nl-NL" sz="2000" dirty="0"/>
              <a:t>B</a:t>
            </a:r>
            <a:r>
              <a:rPr lang="en-NL" sz="2000" dirty="0" err="1"/>
              <a:t>ewaren</a:t>
            </a:r>
            <a:r>
              <a:rPr lang="en-NL" sz="2000" dirty="0"/>
              <a:t>? </a:t>
            </a:r>
            <a:r>
              <a:rPr lang="en-NL" sz="2000" dirty="0" err="1"/>
              <a:t>Delen</a:t>
            </a:r>
            <a:r>
              <a:rPr lang="en-NL" sz="2000" dirty="0"/>
              <a:t>? </a:t>
            </a:r>
            <a:r>
              <a:rPr lang="en-NL" sz="2000" dirty="0" err="1"/>
              <a:t>Vertrouwelijkheid</a:t>
            </a:r>
            <a:r>
              <a:rPr lang="en-NL" sz="2000" dirty="0"/>
              <a:t> </a:t>
            </a:r>
            <a:r>
              <a:rPr lang="en-NL" sz="2000" dirty="0" err="1"/>
              <a:t>en</a:t>
            </a:r>
            <a:r>
              <a:rPr lang="en-NL" sz="2000" dirty="0"/>
              <a:t> privacy</a:t>
            </a:r>
          </a:p>
          <a:p>
            <a:pPr marL="0" indent="0">
              <a:buNone/>
            </a:pPr>
            <a:r>
              <a:rPr lang="en-NL" sz="2000" b="1" dirty="0"/>
              <a:t>E-mail:</a:t>
            </a:r>
          </a:p>
          <a:p>
            <a:r>
              <a:rPr lang="en-NL" sz="2000" dirty="0" err="1"/>
              <a:t>Zaakgericht</a:t>
            </a:r>
            <a:r>
              <a:rPr lang="en-NL" sz="2000" dirty="0"/>
              <a:t> </a:t>
            </a:r>
            <a:r>
              <a:rPr lang="en-NL" sz="2000" dirty="0" err="1"/>
              <a:t>archiveren</a:t>
            </a:r>
            <a:r>
              <a:rPr lang="en-NL" sz="2000" dirty="0"/>
              <a:t>? </a:t>
            </a:r>
            <a:r>
              <a:rPr lang="en-NL" sz="2000" dirty="0" err="1"/>
              <a:t>en</a:t>
            </a:r>
            <a:r>
              <a:rPr lang="en-NL" sz="2000" dirty="0"/>
              <a:t>/of</a:t>
            </a:r>
          </a:p>
          <a:p>
            <a:r>
              <a:rPr lang="en-NL" sz="2000" dirty="0"/>
              <a:t>Mailbox </a:t>
            </a:r>
            <a:r>
              <a:rPr lang="en-NL" sz="2000" dirty="0" err="1"/>
              <a:t>archivering</a:t>
            </a:r>
            <a:r>
              <a:rPr lang="en-NL" sz="2000" dirty="0"/>
              <a:t>? </a:t>
            </a:r>
          </a:p>
          <a:p>
            <a:pPr marL="0" indent="0">
              <a:buNone/>
            </a:pPr>
            <a:endParaRPr lang="nl-NL" sz="14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AE84E3E-93F4-424C-B8B7-4A6382BF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670" y="6114102"/>
            <a:ext cx="1921329" cy="71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1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A65B5C-EB38-45E4-8D65-ABF3DC949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64" y="464828"/>
            <a:ext cx="6494172" cy="2103366"/>
          </a:xfrm>
        </p:spPr>
        <p:txBody>
          <a:bodyPr anchor="b">
            <a:normAutofit/>
          </a:bodyPr>
          <a:lstStyle/>
          <a:p>
            <a:r>
              <a:rPr lang="en-NL" dirty="0"/>
              <a:t>E-mail </a:t>
            </a:r>
            <a:r>
              <a:rPr lang="en-NL" dirty="0" err="1"/>
              <a:t>archivering</a:t>
            </a:r>
            <a:endParaRPr lang="nl-NL" dirty="0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C98F64D6-9C31-4BBD-B4DA-DDC04563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9" b="2"/>
          <a:stretch/>
        </p:blipFill>
        <p:spPr>
          <a:xfrm>
            <a:off x="7930896" y="10"/>
            <a:ext cx="4261104" cy="256945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9C59D6-BB59-4A8C-BBCD-CB212E67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363" y="2743200"/>
            <a:ext cx="6889615" cy="41148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NL" sz="2200" dirty="0"/>
              <a:t>... </a:t>
            </a:r>
            <a:r>
              <a:rPr lang="nl-NL" sz="2200" dirty="0"/>
              <a:t>I</a:t>
            </a:r>
            <a:r>
              <a:rPr lang="en-NL" sz="2200" dirty="0"/>
              <a:t>s al 30 </a:t>
            </a:r>
            <a:r>
              <a:rPr lang="en-NL" sz="2200" dirty="0" err="1"/>
              <a:t>jaar</a:t>
            </a:r>
            <a:r>
              <a:rPr lang="en-NL" sz="2200" dirty="0"/>
              <a:t> </a:t>
            </a:r>
            <a:r>
              <a:rPr lang="en-NL" sz="2200" dirty="0" err="1"/>
              <a:t>een</a:t>
            </a:r>
            <a:r>
              <a:rPr lang="en-NL" sz="2200" dirty="0"/>
              <a:t> </a:t>
            </a:r>
            <a:r>
              <a:rPr lang="en-NL" sz="2200" dirty="0" err="1"/>
              <a:t>hoofdpijn</a:t>
            </a:r>
            <a:r>
              <a:rPr lang="en-NL" sz="2200" dirty="0"/>
              <a:t> dossier:</a:t>
            </a:r>
          </a:p>
          <a:p>
            <a:r>
              <a:rPr lang="nl-NL" sz="2200" dirty="0"/>
              <a:t>H</a:t>
            </a:r>
            <a:r>
              <a:rPr lang="en-NL" sz="2200" dirty="0" err="1"/>
              <a:t>andmatige</a:t>
            </a:r>
            <a:r>
              <a:rPr lang="en-NL" sz="2200" dirty="0"/>
              <a:t> </a:t>
            </a:r>
            <a:r>
              <a:rPr lang="en-NL" sz="2200" dirty="0" err="1"/>
              <a:t>archivering</a:t>
            </a:r>
            <a:r>
              <a:rPr lang="en-NL" sz="2200" dirty="0"/>
              <a:t> is </a:t>
            </a:r>
            <a:r>
              <a:rPr lang="en-NL" sz="2200" dirty="0" err="1"/>
              <a:t>kwetsbaar</a:t>
            </a:r>
            <a:r>
              <a:rPr lang="en-NL" sz="2200" dirty="0"/>
              <a:t> </a:t>
            </a:r>
            <a:r>
              <a:rPr lang="en-NL" sz="2200" dirty="0" err="1"/>
              <a:t>en</a:t>
            </a:r>
            <a:r>
              <a:rPr lang="en-NL" sz="2200" dirty="0"/>
              <a:t> </a:t>
            </a:r>
            <a:r>
              <a:rPr lang="en-NL" sz="2200" dirty="0" err="1"/>
              <a:t>ontoereikend</a:t>
            </a:r>
            <a:endParaRPr lang="en-NL" sz="2200" dirty="0"/>
          </a:p>
          <a:p>
            <a:r>
              <a:rPr lang="nl-NL" sz="2200" dirty="0"/>
              <a:t>B</a:t>
            </a:r>
            <a:r>
              <a:rPr lang="en-NL" sz="2200" dirty="0" err="1"/>
              <a:t>etrokkenheid</a:t>
            </a:r>
            <a:r>
              <a:rPr lang="en-NL" sz="2200" dirty="0"/>
              <a:t> DIV/</a:t>
            </a:r>
            <a:r>
              <a:rPr lang="en-NL" sz="2200" dirty="0" err="1"/>
              <a:t>Archief</a:t>
            </a:r>
            <a:r>
              <a:rPr lang="en-NL" sz="2200" dirty="0"/>
              <a:t> </a:t>
            </a:r>
            <a:r>
              <a:rPr lang="en-NL" sz="2200" dirty="0" err="1"/>
              <a:t>ondoenlijk</a:t>
            </a:r>
            <a:r>
              <a:rPr lang="en-NL" sz="2200" dirty="0"/>
              <a:t> </a:t>
            </a:r>
            <a:r>
              <a:rPr lang="en-NL" sz="2200" dirty="0" err="1"/>
              <a:t>gebleken</a:t>
            </a:r>
            <a:r>
              <a:rPr lang="en-NL" sz="2200" dirty="0"/>
              <a:t> </a:t>
            </a:r>
          </a:p>
          <a:p>
            <a:r>
              <a:rPr lang="nl-NL" sz="2200" dirty="0"/>
              <a:t>A</a:t>
            </a:r>
            <a:r>
              <a:rPr lang="en-NL" sz="2200" dirty="0" err="1"/>
              <a:t>utomatisch</a:t>
            </a:r>
            <a:r>
              <a:rPr lang="en-NL" sz="2200" dirty="0"/>
              <a:t> </a:t>
            </a:r>
            <a:r>
              <a:rPr lang="en-NL" sz="2200" dirty="0" err="1"/>
              <a:t>archiveren</a:t>
            </a:r>
            <a:r>
              <a:rPr lang="en-NL" sz="2200" dirty="0"/>
              <a:t> </a:t>
            </a:r>
            <a:r>
              <a:rPr lang="en-NL" sz="2200" dirty="0" err="1"/>
              <a:t>stuit</a:t>
            </a:r>
            <a:r>
              <a:rPr lang="en-NL" sz="2200" dirty="0"/>
              <a:t> op ‘privacy’ </a:t>
            </a:r>
            <a:r>
              <a:rPr lang="en-NL" sz="2200" dirty="0" err="1"/>
              <a:t>bezwaren</a:t>
            </a:r>
            <a:endParaRPr lang="en-NL" sz="2200" dirty="0"/>
          </a:p>
          <a:p>
            <a:r>
              <a:rPr lang="en-NL" sz="2200" dirty="0" err="1"/>
              <a:t>Toevoeging</a:t>
            </a:r>
            <a:r>
              <a:rPr lang="en-NL" sz="2200" dirty="0"/>
              <a:t> </a:t>
            </a:r>
            <a:r>
              <a:rPr lang="en-NL" sz="2200" dirty="0" err="1"/>
              <a:t>aan</a:t>
            </a:r>
            <a:r>
              <a:rPr lang="en-NL" sz="2200" dirty="0"/>
              <a:t> </a:t>
            </a:r>
            <a:r>
              <a:rPr lang="en-NL" sz="2200" dirty="0" err="1"/>
              <a:t>specifieke</a:t>
            </a:r>
            <a:r>
              <a:rPr lang="en-NL" sz="2200" dirty="0"/>
              <a:t> dossiers </a:t>
            </a:r>
            <a:r>
              <a:rPr lang="en-NL" sz="2200" dirty="0" err="1"/>
              <a:t>blijft</a:t>
            </a:r>
            <a:r>
              <a:rPr lang="en-NL" sz="2200" dirty="0"/>
              <a:t> </a:t>
            </a:r>
            <a:r>
              <a:rPr lang="en-NL" sz="2200" dirty="0" err="1"/>
              <a:t>lastig</a:t>
            </a:r>
            <a:r>
              <a:rPr lang="en-NL" sz="2200" dirty="0"/>
              <a:t> </a:t>
            </a:r>
          </a:p>
          <a:p>
            <a:endParaRPr lang="en-NL" sz="2200" dirty="0"/>
          </a:p>
          <a:p>
            <a:pPr marL="0" indent="0">
              <a:buNone/>
            </a:pPr>
            <a:r>
              <a:rPr lang="en-NL" sz="2200" dirty="0"/>
              <a:t>In Microsoft 365:</a:t>
            </a:r>
          </a:p>
          <a:p>
            <a:r>
              <a:rPr lang="en-NL" sz="2200" dirty="0"/>
              <a:t>Mailbox </a:t>
            </a:r>
            <a:r>
              <a:rPr lang="en-NL" sz="2200" dirty="0" err="1"/>
              <a:t>archivering</a:t>
            </a:r>
            <a:r>
              <a:rPr lang="en-NL" sz="2200" dirty="0"/>
              <a:t> </a:t>
            </a:r>
            <a:r>
              <a:rPr lang="en-NL" sz="2200" dirty="0" err="1"/>
              <a:t>cf</a:t>
            </a:r>
            <a:r>
              <a:rPr lang="en-NL" sz="2200" dirty="0"/>
              <a:t> Capstone </a:t>
            </a:r>
            <a:r>
              <a:rPr lang="en-NL" sz="2200" dirty="0" err="1"/>
              <a:t>methode</a:t>
            </a:r>
            <a:r>
              <a:rPr lang="en-NL" sz="2200" dirty="0"/>
              <a:t> obv adaptive scopes</a:t>
            </a:r>
          </a:p>
          <a:p>
            <a:pPr lvl="1"/>
            <a:r>
              <a:rPr lang="en-NL" sz="2200" dirty="0"/>
              <a:t>‘</a:t>
            </a:r>
            <a:r>
              <a:rPr lang="en-NL" sz="2200" dirty="0" err="1"/>
              <a:t>sleutelfiguren</a:t>
            </a:r>
            <a:r>
              <a:rPr lang="en-NL" sz="2200" dirty="0"/>
              <a:t>’ door adaptive scopes </a:t>
            </a:r>
            <a:r>
              <a:rPr lang="en-NL" sz="2200" dirty="0" err="1"/>
              <a:t>dichterbij</a:t>
            </a:r>
            <a:r>
              <a:rPr lang="en-NL" sz="2200" dirty="0"/>
              <a:t> </a:t>
            </a:r>
          </a:p>
          <a:p>
            <a:pPr lvl="1"/>
            <a:r>
              <a:rPr lang="en-NL" sz="2200" dirty="0"/>
              <a:t>‘</a:t>
            </a:r>
            <a:r>
              <a:rPr lang="en-NL" sz="2200" dirty="0" err="1"/>
              <a:t>wachttijd</a:t>
            </a:r>
            <a:r>
              <a:rPr lang="en-NL" sz="2200" dirty="0"/>
              <a:t>’ </a:t>
            </a:r>
            <a:r>
              <a:rPr lang="en-NL" sz="2200" dirty="0" err="1"/>
              <a:t>voor</a:t>
            </a:r>
            <a:r>
              <a:rPr lang="en-NL" sz="2200" dirty="0"/>
              <a:t> </a:t>
            </a:r>
            <a:r>
              <a:rPr lang="en-NL" sz="2200" dirty="0" err="1"/>
              <a:t>verwijdering</a:t>
            </a:r>
            <a:r>
              <a:rPr lang="en-NL" sz="2200" dirty="0"/>
              <a:t> </a:t>
            </a:r>
            <a:r>
              <a:rPr lang="en-NL" sz="2200" dirty="0" err="1"/>
              <a:t>privé</a:t>
            </a:r>
            <a:r>
              <a:rPr lang="en-NL" sz="2200" dirty="0"/>
              <a:t> mails </a:t>
            </a:r>
            <a:r>
              <a:rPr lang="en-NL" sz="2200" dirty="0" err="1"/>
              <a:t>blijft</a:t>
            </a:r>
            <a:r>
              <a:rPr lang="en-NL" sz="2200" dirty="0"/>
              <a:t> </a:t>
            </a:r>
            <a:r>
              <a:rPr lang="en-NL" sz="2200" dirty="0" err="1"/>
              <a:t>lastig</a:t>
            </a:r>
            <a:endParaRPr lang="en-NL" sz="2200" dirty="0"/>
          </a:p>
          <a:p>
            <a:pPr lvl="1"/>
            <a:endParaRPr lang="en-NL" sz="2200" dirty="0"/>
          </a:p>
          <a:p>
            <a:r>
              <a:rPr lang="nl-NL" sz="2200" dirty="0"/>
              <a:t>T</a:t>
            </a:r>
            <a:r>
              <a:rPr lang="en-NL" sz="2200" dirty="0" err="1"/>
              <a:t>oevoeging</a:t>
            </a:r>
            <a:r>
              <a:rPr lang="en-NL" sz="2200" dirty="0"/>
              <a:t> </a:t>
            </a:r>
            <a:r>
              <a:rPr lang="en-NL" sz="2200" dirty="0" err="1"/>
              <a:t>individuele</a:t>
            </a:r>
            <a:r>
              <a:rPr lang="en-NL" sz="2200" dirty="0"/>
              <a:t> mails </a:t>
            </a:r>
            <a:r>
              <a:rPr lang="en-NL" sz="2200" dirty="0" err="1"/>
              <a:t>aan</a:t>
            </a:r>
            <a:r>
              <a:rPr lang="en-NL" sz="2200" dirty="0"/>
              <a:t> Teams/SharePoint</a:t>
            </a:r>
          </a:p>
          <a:p>
            <a:pPr lvl="1"/>
            <a:r>
              <a:rPr lang="nl-NL" sz="2200" dirty="0"/>
              <a:t>K</a:t>
            </a:r>
            <a:r>
              <a:rPr lang="en-NL" sz="2200" dirty="0" err="1"/>
              <a:t>opiëren</a:t>
            </a:r>
            <a:r>
              <a:rPr lang="en-NL" sz="2200" dirty="0"/>
              <a:t> </a:t>
            </a:r>
            <a:r>
              <a:rPr lang="en-NL" sz="2200" dirty="0" err="1"/>
              <a:t>naar</a:t>
            </a:r>
            <a:r>
              <a:rPr lang="en-NL" sz="2200" dirty="0"/>
              <a:t> Teams </a:t>
            </a:r>
            <a:r>
              <a:rPr lang="en-NL" sz="2200" dirty="0" err="1"/>
              <a:t>functie</a:t>
            </a:r>
            <a:r>
              <a:rPr lang="en-NL" sz="2200" dirty="0"/>
              <a:t> </a:t>
            </a:r>
            <a:r>
              <a:rPr lang="en-NL" sz="2200" dirty="0" err="1"/>
              <a:t>te</a:t>
            </a:r>
            <a:r>
              <a:rPr lang="en-NL" sz="2200" dirty="0"/>
              <a:t> </a:t>
            </a:r>
            <a:r>
              <a:rPr lang="en-NL" sz="2200" dirty="0" err="1"/>
              <a:t>beperkt</a:t>
            </a:r>
            <a:r>
              <a:rPr lang="en-NL" sz="2200" dirty="0"/>
              <a:t>  </a:t>
            </a:r>
          </a:p>
          <a:p>
            <a:pPr lvl="1"/>
            <a:r>
              <a:rPr lang="nl-NL" sz="2200" dirty="0"/>
              <a:t>O</a:t>
            </a:r>
            <a:r>
              <a:rPr lang="en-NL" sz="2200" dirty="0" err="1"/>
              <a:t>plossingen</a:t>
            </a:r>
            <a:r>
              <a:rPr lang="en-NL" sz="2200" dirty="0"/>
              <a:t> Outlook&gt;SharePoint in de </a:t>
            </a:r>
            <a:r>
              <a:rPr lang="en-NL" sz="2200" dirty="0" err="1"/>
              <a:t>markt</a:t>
            </a:r>
            <a:r>
              <a:rPr lang="en-NL" sz="2200" dirty="0"/>
              <a:t> </a:t>
            </a:r>
          </a:p>
          <a:p>
            <a:endParaRPr lang="en-NL" sz="1000" dirty="0"/>
          </a:p>
          <a:p>
            <a:endParaRPr lang="en-NL" sz="1000" dirty="0"/>
          </a:p>
          <a:p>
            <a:pPr marL="0" indent="0">
              <a:buNone/>
            </a:pPr>
            <a:endParaRPr lang="nl-NL" sz="10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82A0FF7-9908-41DA-BE47-315E260FF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" r="8286" b="3"/>
          <a:stretch/>
        </p:blipFill>
        <p:spPr>
          <a:xfrm>
            <a:off x="7930897" y="2743200"/>
            <a:ext cx="42611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63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ranj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1090</Words>
  <Application>Microsoft Macintosh PowerPoint</Application>
  <PresentationFormat>Breedbeeld</PresentationFormat>
  <Paragraphs>156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Od kennissessie  Microsoft 365 Recordsmanagement en compliance</vt:lpstr>
      <vt:lpstr>Eric Burger </vt:lpstr>
      <vt:lpstr>Wie is bang voor de cloud?</vt:lpstr>
      <vt:lpstr>Microsoft 365, MS Teams en corona </vt:lpstr>
      <vt:lpstr>Microsoft 365, MS Teams en corona (2) </vt:lpstr>
      <vt:lpstr>‘archiving by design’ – maar hoe dan?</vt:lpstr>
      <vt:lpstr>Microsoft 365 en visie op archivering</vt:lpstr>
      <vt:lpstr>Archiveren van Teams chat, video-opnamen – en nog altijd: e-mail</vt:lpstr>
      <vt:lpstr>E-mail archivering</vt:lpstr>
      <vt:lpstr>MS 365: opties voor archivering </vt:lpstr>
      <vt:lpstr>MS 365: opties voor archivering (2) </vt:lpstr>
      <vt:lpstr>Van WOB naar WOO</vt:lpstr>
      <vt:lpstr>Microsoft 365 roadmap  </vt:lpstr>
      <vt:lpstr>Microsoft 365 roadmap 1 </vt:lpstr>
      <vt:lpstr>Microsoft 365 roadmap 2 </vt:lpstr>
      <vt:lpstr>Best practices bij implementatie en governance </vt:lpstr>
      <vt:lpstr>Tot straks bij de workshops!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 kennissessie  Microsoft 365 Recordsmanagement en compliance</dc:title>
  <dc:creator>Eric Burger</dc:creator>
  <cp:lastModifiedBy>Annelies van den Oever</cp:lastModifiedBy>
  <cp:revision>62</cp:revision>
  <dcterms:created xsi:type="dcterms:W3CDTF">2020-11-17T13:39:30Z</dcterms:created>
  <dcterms:modified xsi:type="dcterms:W3CDTF">2022-04-07T11:26:59Z</dcterms:modified>
</cp:coreProperties>
</file>